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9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0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1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2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3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4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5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6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7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8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9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0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21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24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25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2" r:id="rId3"/>
    <p:sldMasterId id="2147483705" r:id="rId4"/>
    <p:sldMasterId id="2147483718" r:id="rId5"/>
  </p:sldMasterIdLst>
  <p:notesMasterIdLst>
    <p:notesMasterId r:id="rId37"/>
  </p:notesMasterIdLst>
  <p:sldIdLst>
    <p:sldId id="260" r:id="rId6"/>
    <p:sldId id="256" r:id="rId7"/>
    <p:sldId id="258" r:id="rId8"/>
    <p:sldId id="262" r:id="rId9"/>
    <p:sldId id="266" r:id="rId10"/>
    <p:sldId id="268" r:id="rId11"/>
    <p:sldId id="270" r:id="rId12"/>
    <p:sldId id="271" r:id="rId13"/>
    <p:sldId id="267" r:id="rId14"/>
    <p:sldId id="274" r:id="rId15"/>
    <p:sldId id="379" r:id="rId16"/>
    <p:sldId id="273" r:id="rId17"/>
    <p:sldId id="284" r:id="rId18"/>
    <p:sldId id="275" r:id="rId19"/>
    <p:sldId id="264" r:id="rId20"/>
    <p:sldId id="276" r:id="rId21"/>
    <p:sldId id="277" r:id="rId22"/>
    <p:sldId id="265" r:id="rId23"/>
    <p:sldId id="259" r:id="rId24"/>
    <p:sldId id="278" r:id="rId25"/>
    <p:sldId id="279" r:id="rId26"/>
    <p:sldId id="280" r:id="rId27"/>
    <p:sldId id="282" r:id="rId28"/>
    <p:sldId id="281" r:id="rId29"/>
    <p:sldId id="285" r:id="rId30"/>
    <p:sldId id="295" r:id="rId31"/>
    <p:sldId id="296" r:id="rId32"/>
    <p:sldId id="291" r:id="rId33"/>
    <p:sldId id="341" r:id="rId34"/>
    <p:sldId id="289" r:id="rId35"/>
    <p:sldId id="292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CC99"/>
    <a:srgbClr val="FF9900"/>
    <a:srgbClr val="FFCC00"/>
    <a:srgbClr val="FFCC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78" autoAdjust="0"/>
  </p:normalViewPr>
  <p:slideViewPr>
    <p:cSldViewPr>
      <p:cViewPr varScale="1">
        <p:scale>
          <a:sx n="102" d="100"/>
          <a:sy n="102" d="100"/>
        </p:scale>
        <p:origin x="898" y="10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BB26D-BC8B-4418-806D-C7B81E96AE34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C9F99-F323-4FF0-890A-F6F73D59DC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1V994W2\PycharmProjects\PPT_Background_Generation/pic_temp/pic_half_right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46.xml"/><Relationship Id="rId10" Type="http://schemas.openxmlformats.org/officeDocument/2006/relationships/image" Target="../media/image3.png"/><Relationship Id="rId4" Type="http://schemas.openxmlformats.org/officeDocument/2006/relationships/tags" Target="../tags/tag45.xml"/><Relationship Id="rId9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66.xml"/><Relationship Id="rId7" Type="http://schemas.openxmlformats.org/officeDocument/2006/relationships/image" Target="../media/image3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.png"/><Relationship Id="rId5" Type="http://schemas.openxmlformats.org/officeDocument/2006/relationships/tags" Target="../tags/tag73.xml"/><Relationship Id="rId10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Relationship Id="rId4" Type="http://schemas.openxmlformats.org/officeDocument/2006/relationships/tags" Target="../tags/tag72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78.xml"/><Relationship Id="rId7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84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2.xml"/><Relationship Id="rId10" Type="http://schemas.openxmlformats.org/officeDocument/2006/relationships/image" Target="../media/image2.png"/><Relationship Id="rId4" Type="http://schemas.openxmlformats.org/officeDocument/2006/relationships/tags" Target="../tags/tag91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6.png"/><Relationship Id="rId5" Type="http://schemas.openxmlformats.org/officeDocument/2006/relationships/tags" Target="../tags/tag13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4850296" y="1272687"/>
            <a:ext cx="3791294" cy="1338820"/>
          </a:xfrm>
        </p:spPr>
        <p:txBody>
          <a:bodyPr lIns="76192" tIns="28574" rIns="19049" bIns="28574" anchor="b" anchorCtr="0">
            <a:normAutofit/>
          </a:bodyPr>
          <a:lstStyle>
            <a:lvl1pPr algn="l">
              <a:defRPr sz="3600" spc="525" baseline="0"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4850296" y="2690938"/>
            <a:ext cx="3791294" cy="330560"/>
          </a:xfrm>
        </p:spPr>
        <p:txBody>
          <a:bodyPr lIns="76192" tIns="28574" rIns="57145" bIns="28574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1328"/>
            <a:ext cx="4114800" cy="404085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1"/>
            <a:ext cx="540068" cy="540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3" y="714382"/>
            <a:ext cx="8139178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12" y="1047750"/>
            <a:ext cx="1551888" cy="304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937725" y="1621357"/>
            <a:ext cx="3247251" cy="1024928"/>
          </a:xfrm>
        </p:spPr>
        <p:txBody>
          <a:bodyPr anchor="b">
            <a:normAutofit/>
          </a:bodyPr>
          <a:lstStyle>
            <a:lvl1pPr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2937729" y="2729747"/>
            <a:ext cx="3246835" cy="73223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714382"/>
            <a:ext cx="3962432" cy="4041680"/>
          </a:xfrm>
        </p:spPr>
        <p:txBody>
          <a:bodyPr lIns="67622" tIns="35239" rIns="67622" bIns="35239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714382"/>
            <a:ext cx="3962432" cy="285752"/>
          </a:xfrm>
        </p:spPr>
        <p:txBody>
          <a:bodyPr lIns="67622" tIns="35239" rIns="67622" bIns="35239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714382"/>
            <a:ext cx="3962432" cy="285752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1054894"/>
            <a:ext cx="3962432" cy="3701064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5413"/>
            <a:ext cx="3291840" cy="3232685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9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714382"/>
            <a:ext cx="713238" cy="4041680"/>
          </a:xfrm>
        </p:spPr>
        <p:txBody>
          <a:bodyPr vert="eaVert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6" y="714376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9" y="714382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51328"/>
            <a:ext cx="4114800" cy="4040855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40068" cy="5400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66740" y="1757887"/>
            <a:ext cx="3429027" cy="879158"/>
          </a:xfr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zh-CN" altLang="en-US" sz="5000" b="0" spc="525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666740" y="2790399"/>
            <a:ext cx="3429027" cy="277654"/>
          </a:xfrm>
        </p:spPr>
        <p:txBody>
          <a:bodyPr vert="horz" lIns="0" tIns="0" rIns="0" bIns="0" rtlCol="0">
            <a:normAutofit/>
          </a:bodyPr>
          <a:lstStyle>
            <a:lvl1pPr marL="0" indent="0" algn="l">
              <a:buNone/>
              <a:defRPr kumimoji="0" lang="zh-CN" altLang="en-US" sz="1500" b="0" i="0" spc="15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marL="171450" marR="0" lvl="0" indent="-1714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19058" y="227862"/>
            <a:ext cx="8705888" cy="4687787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" y="0"/>
            <a:ext cx="3618452" cy="51435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1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577459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199825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9144000" cy="540068"/>
            <a:chOff x="0" y="0"/>
            <a:chExt cx="12192000" cy="720090"/>
          </a:xfrm>
        </p:grpSpPr>
        <p:pic>
          <p:nvPicPr>
            <p:cNvPr id="10" name="图片 9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133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3771729"/>
            <a:ext cx="9144000" cy="137177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9144000" cy="540068"/>
            <a:chOff x="0" y="0"/>
            <a:chExt cx="12192000" cy="720090"/>
          </a:xfrm>
        </p:grpSpPr>
        <p:pic>
          <p:nvPicPr>
            <p:cNvPr id="10" name="图片 9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133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7" y="0"/>
            <a:ext cx="9143999" cy="5143500"/>
            <a:chOff x="0" y="0"/>
            <a:chExt cx="12191999" cy="6858000"/>
          </a:xfrm>
        </p:grpSpPr>
        <p:pic>
          <p:nvPicPr>
            <p:cNvPr id="12" name="图片 11"/>
            <p:cNvPicPr/>
            <p:nvPr userDrawn="1">
              <p:custDataLst>
                <p:tags r:id="rId11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44640"/>
              <a:ext cx="720090" cy="71336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12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973" y="0"/>
              <a:ext cx="923026" cy="9144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178202"/>
            <a:ext cx="8278200" cy="331473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715270"/>
            <a:ext cx="9144000" cy="371296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7" y="6"/>
            <a:ext cx="9143999" cy="5143499"/>
            <a:chOff x="0" y="0"/>
            <a:chExt cx="12191999" cy="6857999"/>
          </a:xfrm>
        </p:grpSpPr>
        <p:pic>
          <p:nvPicPr>
            <p:cNvPr id="9" name="图片 8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0202" cy="1620202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797" y="5252939"/>
              <a:ext cx="1620202" cy="1605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34F9D-FF76-4D53-B6AD-EB355F20E9B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5F1BA-DD8C-41A4-B3CB-9B0AAD5100DA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070C8-9E56-4C0F-8391-89392CAA65EB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66F88-1B4F-4667-B2B0-889C3BA3FA8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4C1F3-1F10-46E0-B8AA-57AE148B6F2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3407E-B0A5-4139-A2F0-3E486E5B3A5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5783D5-D4D2-4B52-9B74-0BAD9516FC0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506A0-8AEC-4D5D-B734-9D2D95DA4435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4A1C8-3488-455D-9249-B05DA09631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B3097-DFA6-4738-B927-9FB4CE77D404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C5FF8-5BF4-46F0-903A-F561CFAAE17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0F6BE-6CA8-474F-9674-7A1A2CB11E2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34F9D-FF76-4D53-B6AD-EB355F20E9B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5F1BA-DD8C-41A4-B3CB-9B0AAD5100DA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070C8-9E56-4C0F-8391-89392CAA65EB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66F88-1B4F-4667-B2B0-889C3BA3FA8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4C1F3-1F10-46E0-B8AA-57AE148B6F2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3407E-B0A5-4139-A2F0-3E486E5B3A5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5783D5-D4D2-4B52-9B74-0BAD9516FC0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506A0-8AEC-4D5D-B734-9D2D95DA4435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4A1C8-3488-455D-9249-B05DA09631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B3097-DFA6-4738-B927-9FB4CE77D404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C5FF8-5BF4-46F0-903A-F561CFAAE17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0F6BE-6CA8-474F-9674-7A1A2CB11E2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3" y="332423"/>
            <a:ext cx="8139178" cy="331473"/>
          </a:xfrm>
          <a:prstGeom prst="rect">
            <a:avLst/>
          </a:prstGeom>
        </p:spPr>
        <p:txBody>
          <a:bodyPr vert="horz" lIns="67622" tIns="35239" rIns="67622" bIns="35239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3" y="721049"/>
            <a:ext cx="8139178" cy="4041680"/>
          </a:xfrm>
          <a:prstGeom prst="rect">
            <a:avLst/>
          </a:prstGeom>
        </p:spPr>
        <p:txBody>
          <a:bodyPr vert="horz" lIns="67622" tIns="35239" rIns="67622" bIns="35239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>
          <a:tab pos="1206500" algn="l"/>
        </a:tabLst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l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47DCB4-BADB-4C3A-8258-BB6F060507D9}" type="slidenum">
              <a:rPr lang="en-US" altLang="zh-CN" smtClean="0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l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47DCB4-BADB-4C3A-8258-BB6F060507D9}" type="slidenum">
              <a:rPr lang="en-US" altLang="zh-CN" smtClean="0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image" Target="../media/image21.jpe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20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213.xml"/><Relationship Id="rId7" Type="http://schemas.openxmlformats.org/officeDocument/2006/relationships/image" Target="../media/image23.jpe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2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216.xml"/><Relationship Id="rId7" Type="http://schemas.openxmlformats.org/officeDocument/2006/relationships/image" Target="../media/image27.jpe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7" Type="http://schemas.openxmlformats.org/officeDocument/2006/relationships/image" Target="../media/image31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222.xml"/><Relationship Id="rId7" Type="http://schemas.openxmlformats.org/officeDocument/2006/relationships/image" Target="../media/image33.jpe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6.jpe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225.xml"/><Relationship Id="rId7" Type="http://schemas.openxmlformats.org/officeDocument/2006/relationships/image" Target="../media/image39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38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41.jpe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tags" Target="../tags/tag241.xml"/><Relationship Id="rId18" Type="http://schemas.openxmlformats.org/officeDocument/2006/relationships/tags" Target="../tags/tag246.xml"/><Relationship Id="rId3" Type="http://schemas.openxmlformats.org/officeDocument/2006/relationships/tags" Target="../tags/tag231.xml"/><Relationship Id="rId21" Type="http://schemas.openxmlformats.org/officeDocument/2006/relationships/tags" Target="../tags/tag249.xml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17" Type="http://schemas.openxmlformats.org/officeDocument/2006/relationships/tags" Target="../tags/tag245.xml"/><Relationship Id="rId2" Type="http://schemas.openxmlformats.org/officeDocument/2006/relationships/tags" Target="../tags/tag230.xml"/><Relationship Id="rId16" Type="http://schemas.openxmlformats.org/officeDocument/2006/relationships/tags" Target="../tags/tag244.xml"/><Relationship Id="rId20" Type="http://schemas.openxmlformats.org/officeDocument/2006/relationships/tags" Target="../tags/tag248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tags" Target="../tags/tag243.xml"/><Relationship Id="rId23" Type="http://schemas.openxmlformats.org/officeDocument/2006/relationships/notesSlide" Target="../notesSlides/notesSlide15.xml"/><Relationship Id="rId10" Type="http://schemas.openxmlformats.org/officeDocument/2006/relationships/tags" Target="../tags/tag238.xml"/><Relationship Id="rId19" Type="http://schemas.openxmlformats.org/officeDocument/2006/relationships/tags" Target="../tags/tag247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tags" Target="../tags/tag242.xml"/><Relationship Id="rId22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42.jpe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7" Type="http://schemas.openxmlformats.org/officeDocument/2006/relationships/image" Target="../media/image44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43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7" Type="http://schemas.openxmlformats.org/officeDocument/2006/relationships/image" Target="../media/image46.jpe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45.jpe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47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264.xml"/><Relationship Id="rId7" Type="http://schemas.openxmlformats.org/officeDocument/2006/relationships/image" Target="../media/image49.jpe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7" Type="http://schemas.openxmlformats.org/officeDocument/2006/relationships/image" Target="../media/image52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image" Target="../media/image54.jpe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276.xml"/><Relationship Id="rId7" Type="http://schemas.openxmlformats.org/officeDocument/2006/relationships/image" Target="../media/image57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4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59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tags" Target="../tags/tag162.xml"/><Relationship Id="rId3" Type="http://schemas.openxmlformats.org/officeDocument/2006/relationships/tags" Target="../tags/tag139.xml"/><Relationship Id="rId21" Type="http://schemas.openxmlformats.org/officeDocument/2006/relationships/tags" Target="../tags/tag157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tags" Target="../tags/tag161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29" Type="http://schemas.openxmlformats.org/officeDocument/2006/relationships/notesSlide" Target="../notesSlides/notesSlide1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tags" Target="../tags/tag160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tags" Target="../tags/tag159.xml"/><Relationship Id="rId28" Type="http://schemas.openxmlformats.org/officeDocument/2006/relationships/slideLayout" Target="../slideLayouts/slideLayout18.xml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tags" Target="../tags/tag158.xml"/><Relationship Id="rId27" Type="http://schemas.openxmlformats.org/officeDocument/2006/relationships/tags" Target="../tags/tag16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3" Type="http://schemas.openxmlformats.org/officeDocument/2006/relationships/tags" Target="../tags/tag166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10.jpe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89.xml"/><Relationship Id="rId7" Type="http://schemas.openxmlformats.org/officeDocument/2006/relationships/image" Target="../media/image12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18.xml"/><Relationship Id="rId9" Type="http://schemas.openxmlformats.org/officeDocument/2006/relationships/hyperlink" Target="http://my.6to23.com/wulongtea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92.xml"/><Relationship Id="rId7" Type="http://schemas.openxmlformats.org/officeDocument/2006/relationships/image" Target="../media/image16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194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视频转换器_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065" y="189866"/>
            <a:ext cx="8865870" cy="47631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57015\Documents\Tencent Files\570152921\Image\C2C\`8ZL6368``T95[(NRK00RW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7329"/>
            <a:ext cx="7344816" cy="41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1" name="L 形 10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timgsa.baidu.com/timg?image&amp;quality=80&amp;size=b9999_10000&amp;sec=1581314684561&amp;di=fc21bef2a4a7cc93524038698e478e91&amp;imgtype=0&amp;src=http%3A%2F%2Fp4.ssl.cdn.btime.com%2Ft016b4fe320d045984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" y="987574"/>
            <a:ext cx="683758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067944" y="195486"/>
            <a:ext cx="3486150" cy="559769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张择端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清明上河图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2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\Users\57015\Documents\Tencent Files\570152921\Image\C2C\@5J8L~546)WEL3B[_%Q~AE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2" y="1275606"/>
            <a:ext cx="689517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29372" y="798955"/>
            <a:ext cx="421866" cy="390353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9593" y="727649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1025" name="Picture 1" descr="C:\Users\57015\Documents\Tencent Files\570152921\Image\C2C\}%WPANYA24}%_64P[UX7{`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45" y="4299942"/>
            <a:ext cx="61150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/>
          <p:cNvSpPr/>
          <p:nvPr/>
        </p:nvSpPr>
        <p:spPr>
          <a:xfrm>
            <a:off x="2464703" y="1707655"/>
            <a:ext cx="5635690" cy="93610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96313" y="802196"/>
            <a:ext cx="353654" cy="390353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90" y="2275360"/>
              <a:ext cx="455614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7584" y="725058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12" name="Picture 4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534" y="725057"/>
            <a:ext cx="2856644" cy="144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标题 153602"/>
          <p:cNvSpPr>
            <a:spLocks noGrp="1"/>
          </p:cNvSpPr>
          <p:nvPr/>
        </p:nvSpPr>
        <p:spPr>
          <a:xfrm>
            <a:off x="5896222" y="2166771"/>
            <a:ext cx="1340075" cy="576064"/>
          </a:xfrm>
          <a:prstGeom prst="rect">
            <a:avLst/>
          </a:prstGeom>
        </p:spPr>
        <p:txBody>
          <a:bodyPr vert="horz" wrap="square" lIns="91432" tIns="45716" rIns="91432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defTabSz="914400"/>
            <a:r>
              <a:rPr lang="zh-CN" altLang="en-US" sz="2000" b="1" dirty="0">
                <a:solidFill>
                  <a:sysClr val="windowText" lastClr="000000"/>
                </a:solidFill>
                <a:latin typeface="+mj-ea"/>
                <a:ea typeface="+mj-ea"/>
                <a:cs typeface="+mj-cs"/>
              </a:rPr>
              <a:t>南宋棉毯</a:t>
            </a:r>
          </a:p>
        </p:txBody>
      </p:sp>
      <p:sp>
        <p:nvSpPr>
          <p:cNvPr id="15" name="Rectangle 4"/>
          <p:cNvSpPr txBox="1">
            <a:spLocks noRot="1" noChangeArrowheads="1"/>
          </p:cNvSpPr>
          <p:nvPr/>
        </p:nvSpPr>
        <p:spPr>
          <a:xfrm>
            <a:off x="1823636" y="4010696"/>
            <a:ext cx="889242" cy="6492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32" tIns="45716" rIns="91432" bIns="45716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zh-CN" altLang="en-US" sz="2000" b="1" dirty="0">
                <a:solidFill>
                  <a:sysClr val="windowText" lastClr="000000"/>
                </a:solidFill>
                <a:latin typeface="+mj-ea"/>
              </a:rPr>
              <a:t>蜀锦</a:t>
            </a:r>
          </a:p>
        </p:txBody>
      </p:sp>
      <p:pic>
        <p:nvPicPr>
          <p:cNvPr id="16" name="Picture 5" descr="200582385945191[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" y="1552153"/>
            <a:ext cx="1832610" cy="245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200582385945502[1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543898"/>
            <a:ext cx="2044700" cy="24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40"/>
          <p:cNvGrpSpPr/>
          <p:nvPr/>
        </p:nvGrpSpPr>
        <p:grpSpPr bwMode="auto">
          <a:xfrm>
            <a:off x="4761865" y="2765059"/>
            <a:ext cx="3770575" cy="2235440"/>
            <a:chOff x="113" y="2499"/>
            <a:chExt cx="1180" cy="1911"/>
          </a:xfrm>
        </p:grpSpPr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82" y="4068"/>
              <a:ext cx="1089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南宋缂丝名作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《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蝴蝶山茶花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》</a:t>
              </a:r>
              <a:endParaRPr lang="zh-CN" altLang="en-US" sz="2000" b="1" dirty="0">
                <a:solidFill>
                  <a:sysClr val="windowText" lastClr="000000"/>
                </a:solidFill>
                <a:latin typeface="+mj-ea"/>
                <a:ea typeface="+mj-ea"/>
                <a:cs typeface="+mj-cs"/>
              </a:endParaRPr>
            </a:p>
          </p:txBody>
        </p:sp>
        <p:pic>
          <p:nvPicPr>
            <p:cNvPr id="23" name="Picture 11" descr="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499"/>
              <a:ext cx="1180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89715" y="843558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4562" y="763545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" y="3338647"/>
            <a:ext cx="2531558" cy="17223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23" y="3380250"/>
            <a:ext cx="2367139" cy="1458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4" y="1389775"/>
            <a:ext cx="2354508" cy="1765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>
            <a:fillRect/>
          </a:stretch>
        </p:blipFill>
        <p:spPr>
          <a:xfrm>
            <a:off x="3408742" y="1470911"/>
            <a:ext cx="2488862" cy="164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文本框 11"/>
          <p:cNvSpPr txBox="1"/>
          <p:nvPr/>
        </p:nvSpPr>
        <p:spPr>
          <a:xfrm>
            <a:off x="486351" y="1595503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手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捻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纺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轮</a:t>
            </a:r>
          </a:p>
        </p:txBody>
      </p:sp>
      <p:sp>
        <p:nvSpPr>
          <p:cNvPr id="30" name="文本框 12"/>
          <p:cNvSpPr txBox="1"/>
          <p:nvPr/>
        </p:nvSpPr>
        <p:spPr>
          <a:xfrm>
            <a:off x="5901800" y="1564358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脚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踏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纺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车</a:t>
            </a:r>
          </a:p>
        </p:txBody>
      </p:sp>
      <p:sp>
        <p:nvSpPr>
          <p:cNvPr id="31" name="文本框 13"/>
          <p:cNvSpPr txBox="1"/>
          <p:nvPr/>
        </p:nvSpPr>
        <p:spPr>
          <a:xfrm>
            <a:off x="470326" y="3380249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脚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踏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织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机</a:t>
            </a:r>
          </a:p>
        </p:txBody>
      </p:sp>
      <p:sp>
        <p:nvSpPr>
          <p:cNvPr id="32" name="文本框 14"/>
          <p:cNvSpPr txBox="1"/>
          <p:nvPr/>
        </p:nvSpPr>
        <p:spPr>
          <a:xfrm>
            <a:off x="5901800" y="3527932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踞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腰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织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020357" y="1545746"/>
            <a:ext cx="1056991" cy="1028832"/>
            <a:chOff x="6808408" y="1382801"/>
            <a:chExt cx="1276757" cy="1276757"/>
          </a:xfrm>
        </p:grpSpPr>
        <p:grpSp>
          <p:nvGrpSpPr>
            <p:cNvPr id="34" name="组合 33"/>
            <p:cNvGrpSpPr/>
            <p:nvPr/>
          </p:nvGrpSpPr>
          <p:grpSpPr>
            <a:xfrm>
              <a:off x="6808408" y="1382801"/>
              <a:ext cx="1276757" cy="1276757"/>
              <a:chOff x="7782214" y="2612832"/>
              <a:chExt cx="1276757" cy="127675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782214" y="2612832"/>
                <a:ext cx="1276757" cy="1276757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879675" y="2705558"/>
                <a:ext cx="1081833" cy="108183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文本框 20"/>
            <p:cNvSpPr txBox="1"/>
            <p:nvPr/>
          </p:nvSpPr>
          <p:spPr>
            <a:xfrm>
              <a:off x="6998155" y="1513347"/>
              <a:ext cx="966598" cy="1031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4800" kern="0" dirty="0">
                  <a:solidFill>
                    <a:sysClr val="windowText" lastClr="0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048777" y="3677500"/>
            <a:ext cx="1028570" cy="985719"/>
            <a:chOff x="6880516" y="1726785"/>
            <a:chExt cx="1276757" cy="1276757"/>
          </a:xfrm>
        </p:grpSpPr>
        <p:grpSp>
          <p:nvGrpSpPr>
            <p:cNvPr id="39" name="组合 38"/>
            <p:cNvGrpSpPr/>
            <p:nvPr/>
          </p:nvGrpSpPr>
          <p:grpSpPr>
            <a:xfrm>
              <a:off x="6880516" y="1726785"/>
              <a:ext cx="1276757" cy="1276757"/>
              <a:chOff x="7854322" y="2956816"/>
              <a:chExt cx="1276757" cy="1276757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7854322" y="2956816"/>
                <a:ext cx="1276757" cy="1276757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951783" y="3054277"/>
                <a:ext cx="1081833" cy="108183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" name="文本框 24"/>
            <p:cNvSpPr txBox="1"/>
            <p:nvPr/>
          </p:nvSpPr>
          <p:spPr>
            <a:xfrm>
              <a:off x="7060810" y="1912865"/>
              <a:ext cx="865960" cy="91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4000" kern="0" dirty="0">
                  <a:solidFill>
                    <a:sysClr val="windowText" lastClr="0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织</a:t>
              </a:r>
            </a:p>
          </p:txBody>
        </p:sp>
      </p:grpSp>
      <p:sp>
        <p:nvSpPr>
          <p:cNvPr id="44" name="圆角矩形 43"/>
          <p:cNvSpPr/>
          <p:nvPr/>
        </p:nvSpPr>
        <p:spPr>
          <a:xfrm>
            <a:off x="6588224" y="2829021"/>
            <a:ext cx="2041995" cy="698910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algn="ctr">
              <a:defRPr/>
            </a:pPr>
            <a:r>
              <a:rPr lang="zh-CN" altLang="en-US" sz="3600" kern="0" dirty="0">
                <a:solidFill>
                  <a:sysClr val="window" lastClr="FFFF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纺织业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389715" y="86100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3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52387" y="78099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制瓷</a:t>
            </a:r>
          </a:p>
        </p:txBody>
      </p:sp>
      <p:sp>
        <p:nvSpPr>
          <p:cNvPr id="8" name="矩形 7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0" name="L 形 9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4" name="AutoShape 1" descr="C:\Users\57015\Documents\Tencent Files\570152921\Image\C2C\TH)8ZQ]HRCRI7EP@Z%)9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2" tIns="45716" rIns="91432" bIns="45716" numCol="1" anchor="t" anchorCtr="0" compatLnSpc="1"/>
          <a:lstStyle/>
          <a:p>
            <a:endParaRPr lang="zh-CN" altLang="en-US"/>
          </a:p>
        </p:txBody>
      </p:sp>
      <p:sp>
        <p:nvSpPr>
          <p:cNvPr id="16" name="AutoShape 2" descr="C:\Users\57015\Documents\Tencent Files\570152921\Image\C2C\TH)8ZQ]HRCRI7EP@Z%)9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2" tIns="45716" rIns="91432" bIns="45716" numCol="1" anchor="t" anchorCtr="0" compatLnSpc="1"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1563638"/>
            <a:ext cx="352839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80" y="1563638"/>
            <a:ext cx="369224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宋定窑白釉孩儿枕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27" y="1217989"/>
            <a:ext cx="2020228" cy="151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3" descr="宋官窑青釉方花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8" y="3230520"/>
            <a:ext cx="2118995" cy="146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9" descr="宋汝窑天青釉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" y="1206533"/>
            <a:ext cx="2046368" cy="144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3" descr="宋哥窑青釉鱼耳炉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61" y="1213361"/>
            <a:ext cx="2006238" cy="14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771804" y="2679187"/>
            <a:ext cx="1790117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宋哥窑</a:t>
            </a:r>
          </a:p>
        </p:txBody>
      </p:sp>
      <p:pic>
        <p:nvPicPr>
          <p:cNvPr id="7" name="Picture 36" descr="宋钧窑玫瑰紫釉葵花式花盆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45298"/>
            <a:ext cx="2105274" cy="1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932042" y="2705435"/>
            <a:ext cx="236309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宋定窑</a:t>
            </a:r>
            <a:endParaRPr lang="zh-CN" altLang="en-US" sz="2400" b="1" kern="0" dirty="0">
              <a:solidFill>
                <a:srgbClr val="B2B2B2"/>
              </a:solidFill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4283968" y="4691645"/>
            <a:ext cx="2112192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宋官窑</a:t>
            </a: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619032" y="2650832"/>
            <a:ext cx="136068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宋汝窑</a:t>
            </a: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691684" y="4750703"/>
            <a:ext cx="1289511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宋钧窑</a:t>
            </a:r>
          </a:p>
        </p:txBody>
      </p:sp>
      <p:sp>
        <p:nvSpPr>
          <p:cNvPr id="12" name="矩形 11"/>
          <p:cNvSpPr/>
          <p:nvPr/>
        </p:nvSpPr>
        <p:spPr bwMode="auto">
          <a:xfrm flipV="1">
            <a:off x="-36511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998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4" name="L 形 13"/>
          <p:cNvSpPr/>
          <p:nvPr/>
        </p:nvSpPr>
        <p:spPr>
          <a:xfrm rot="13173812">
            <a:off x="534241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307114" y="75203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16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49305" y="67202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制瓷</a:t>
            </a:r>
          </a:p>
        </p:txBody>
      </p:sp>
      <p:pic>
        <p:nvPicPr>
          <p:cNvPr id="7169" name="Picture 1" descr="C:\Users\57015\Documents\Tencent Files\570152921\Image\C2C\KL9M8HVI1GKJK]]J~67(}0V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83" y="1077675"/>
            <a:ext cx="2154692" cy="264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076380" y="3841816"/>
            <a:ext cx="1692698" cy="36933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dirty="0"/>
              <a:t>景德镇观音像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309525" y="84017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3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27584" y="763644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造船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1" descr="C:\Users\57015\Documents\Tencent Files\570152921\Image\C2C\~J[7YE4PRQGZL030)JUNG$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601826"/>
            <a:ext cx="3501805" cy="18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57015\Documents\Tencent Files\570152921\Image\C2C\@OUL%$0@W)NBSD2E`NXIS7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64" y="2931790"/>
            <a:ext cx="3504143" cy="18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57015\Documents\Tencent Files\570152921\Image\C2C\PEGT94B]R0O{[P8%[WL@0QV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1" y="1635647"/>
            <a:ext cx="4129584" cy="20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56176" y="2491997"/>
            <a:ext cx="1185285" cy="36932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河边货船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2486" y="4775276"/>
            <a:ext cx="886516" cy="36932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万石船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9650" y="3950742"/>
            <a:ext cx="1188132" cy="369328"/>
          </a:xfrm>
          <a:prstGeom prst="rect">
            <a:avLst/>
          </a:prstGeom>
          <a:solidFill>
            <a:schemeClr val="bg2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豪华客船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17" name="Picture 6" descr="http://img1.cache.netease.com/catchpic/8/8D/8DBFAE21D944C34C59B6D556FE8D66C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23" y="2283718"/>
            <a:ext cx="52424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2989264" y="6048376"/>
            <a:ext cx="305435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kern="0">
                <a:solidFill>
                  <a:srgbClr val="000000"/>
                </a:solidFill>
              </a:rPr>
              <a:t>泉州出土的宋代海船</a:t>
            </a:r>
          </a:p>
        </p:txBody>
      </p:sp>
      <p:sp>
        <p:nvSpPr>
          <p:cNvPr id="19" name="文本框 3"/>
          <p:cNvSpPr txBox="1">
            <a:spLocks noChangeArrowheads="1"/>
          </p:cNvSpPr>
          <p:nvPr/>
        </p:nvSpPr>
        <p:spPr bwMode="auto">
          <a:xfrm>
            <a:off x="404946" y="1139246"/>
            <a:ext cx="8485188" cy="120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1974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年泉州湾出土了一艘宋代海船，船长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35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米，宽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米，排水量达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374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吨，并有多个水密隔舱，还配有指南针，适用于远洋航行。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21" name="L 形 20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347764" y="790902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00306" y="657536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造船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2" name="Oval 9"/>
          <p:cNvSpPr/>
          <p:nvPr>
            <p:custDataLst>
              <p:tags r:id="rId3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1" name="Oval 15"/>
          <p:cNvSpPr/>
          <p:nvPr>
            <p:custDataLst>
              <p:tags r:id="rId4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5" name="Oval 21"/>
          <p:cNvSpPr/>
          <p:nvPr>
            <p:custDataLst>
              <p:tags r:id="rId5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Rounded Rectangle 19"/>
          <p:cNvSpPr/>
          <p:nvPr>
            <p:custDataLst>
              <p:tags r:id="rId7"/>
            </p:custDataLst>
          </p:nvPr>
        </p:nvSpPr>
        <p:spPr bwMode="auto">
          <a:xfrm rot="20546288">
            <a:off x="1360970" y="1416448"/>
            <a:ext cx="1261661" cy="493759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Rounded Rectangle 22"/>
          <p:cNvSpPr/>
          <p:nvPr>
            <p:custDataLst>
              <p:tags r:id="rId8"/>
            </p:custDataLst>
          </p:nvPr>
        </p:nvSpPr>
        <p:spPr>
          <a:xfrm rot="15146288" flipH="1">
            <a:off x="1058779" y="1837308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450431">
            <a:off x="1597866" y="1419629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3" name="Rounded Rectangle 13"/>
          <p:cNvSpPr/>
          <p:nvPr>
            <p:custDataLst>
              <p:tags r:id="rId9"/>
            </p:custDataLst>
          </p:nvPr>
        </p:nvSpPr>
        <p:spPr bwMode="auto">
          <a:xfrm rot="140878">
            <a:off x="1436443" y="2193261"/>
            <a:ext cx="1232370" cy="486548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" name="Rounded Rectangle 16"/>
          <p:cNvSpPr/>
          <p:nvPr>
            <p:custDataLst>
              <p:tags r:id="rId10"/>
            </p:custDataLst>
          </p:nvPr>
        </p:nvSpPr>
        <p:spPr>
          <a:xfrm rot="16340877">
            <a:off x="1065911" y="2118959"/>
            <a:ext cx="70221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6" name="Rounded Rectangle 10"/>
          <p:cNvSpPr/>
          <p:nvPr>
            <p:custDataLst>
              <p:tags r:id="rId11"/>
            </p:custDataLst>
          </p:nvPr>
        </p:nvSpPr>
        <p:spPr>
          <a:xfrm rot="17768449">
            <a:off x="1047646" y="2371828"/>
            <a:ext cx="45719" cy="672337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Rounded Rectangle 13"/>
          <p:cNvSpPr/>
          <p:nvPr>
            <p:custDataLst>
              <p:tags r:id="rId12"/>
            </p:custDataLst>
          </p:nvPr>
        </p:nvSpPr>
        <p:spPr bwMode="auto">
          <a:xfrm rot="1637529">
            <a:off x="1270076" y="2904129"/>
            <a:ext cx="1273491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860223">
            <a:off x="1507992" y="2985524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19" name="组合 18"/>
          <p:cNvGrpSpPr/>
          <p:nvPr>
            <p:custDataLst>
              <p:tags r:id="rId13"/>
            </p:custDataLst>
          </p:nvPr>
        </p:nvGrpSpPr>
        <p:grpSpPr>
          <a:xfrm>
            <a:off x="3095028" y="1321048"/>
            <a:ext cx="433406" cy="355814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0" name="Oval 54"/>
            <p:cNvSpPr/>
            <p:nvPr>
              <p:custDataLst>
                <p:tags r:id="rId20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21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4"/>
            </p:custDataLst>
          </p:nvPr>
        </p:nvGrpSpPr>
        <p:grpSpPr>
          <a:xfrm>
            <a:off x="3108351" y="2207175"/>
            <a:ext cx="416549" cy="379928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3" name="Oval 56"/>
            <p:cNvSpPr/>
            <p:nvPr>
              <p:custDataLst>
                <p:tags r:id="rId18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3099659" y="3112598"/>
            <a:ext cx="464230" cy="489840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7" name="Oval 58"/>
            <p:cNvSpPr/>
            <p:nvPr>
              <p:custDataLst>
                <p:tags r:id="rId16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901106" y="1237348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sp>
        <p:nvSpPr>
          <p:cNvPr id="30" name="矩形 29"/>
          <p:cNvSpPr/>
          <p:nvPr/>
        </p:nvSpPr>
        <p:spPr>
          <a:xfrm>
            <a:off x="3779912" y="3067102"/>
            <a:ext cx="2450640" cy="58476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船在画中游</a:t>
            </a:r>
          </a:p>
        </p:txBody>
      </p:sp>
      <p:sp>
        <p:nvSpPr>
          <p:cNvPr id="31" name="矩形 30"/>
          <p:cNvSpPr/>
          <p:nvPr/>
        </p:nvSpPr>
        <p:spPr>
          <a:xfrm>
            <a:off x="3901106" y="2063889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  <p:sp>
        <p:nvSpPr>
          <p:cNvPr id="34" name="矩形 33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36" name="L 形 35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 flipV="1">
            <a:off x="-24289" y="6528"/>
            <a:ext cx="9168289" cy="55175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951845" y="1039214"/>
            <a:ext cx="6795654" cy="1915907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 algn="ctr" defTabSz="685800"/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第</a:t>
            </a:r>
            <a:r>
              <a:rPr lang="en-US" altLang="zh-CN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9</a:t>
            </a:r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课  </a:t>
            </a:r>
            <a:endParaRPr lang="en-US" altLang="zh-CN" sz="6000" dirty="0">
              <a:solidFill>
                <a:srgbClr val="5A0000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  <a:p>
            <a:pPr algn="ctr" defTabSz="685800"/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宋代经济的发展</a:t>
            </a:r>
          </a:p>
        </p:txBody>
      </p:sp>
      <p:sp>
        <p:nvSpPr>
          <p:cNvPr id="5" name="矩形 4"/>
          <p:cNvSpPr/>
          <p:nvPr/>
        </p:nvSpPr>
        <p:spPr>
          <a:xfrm>
            <a:off x="35502" y="58145"/>
            <a:ext cx="6929735" cy="500135"/>
          </a:xfrm>
          <a:prstGeom prst="rect">
            <a:avLst/>
          </a:prstGeom>
        </p:spPr>
        <p:txBody>
          <a:bodyPr wrap="square" lIns="68573" tIns="34289" rIns="68573" bIns="34289">
            <a:spAutoFit/>
          </a:bodyPr>
          <a:lstStyle/>
          <a:p>
            <a:pPr algn="ctr" defTabSz="685800"/>
            <a:r>
              <a:rPr lang="zh-CN" altLang="en-US" sz="2800" dirty="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辽宋夏金元时期：民族关系发展和社会变化</a:t>
            </a:r>
          </a:p>
        </p:txBody>
      </p:sp>
      <p:sp>
        <p:nvSpPr>
          <p:cNvPr id="6" name="矩形 5"/>
          <p:cNvSpPr/>
          <p:nvPr/>
        </p:nvSpPr>
        <p:spPr bwMode="auto">
          <a:xfrm flipV="1">
            <a:off x="-1867" y="4803999"/>
            <a:ext cx="9168289" cy="33950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" name="直角三角形 7"/>
          <p:cNvSpPr/>
          <p:nvPr/>
        </p:nvSpPr>
        <p:spPr>
          <a:xfrm flipH="1" flipV="1">
            <a:off x="6965237" y="2036"/>
            <a:ext cx="1060805" cy="528639"/>
          </a:xfrm>
          <a:prstGeom prst="rtTriangle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026035" y="2036"/>
            <a:ext cx="1122268" cy="528639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7500" y="-18416"/>
            <a:ext cx="1440160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第二单元</a:t>
            </a:r>
          </a:p>
        </p:txBody>
      </p:sp>
      <p:pic>
        <p:nvPicPr>
          <p:cNvPr id="11" name="图片 1" descr="宋代海外贸易图_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117" y="3075807"/>
            <a:ext cx="7922320" cy="132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海外贸易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8" y="989256"/>
            <a:ext cx="7078335" cy="413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785815" y="603990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海外贸易</a:t>
            </a:r>
          </a:p>
        </p:txBody>
      </p:sp>
      <p:sp>
        <p:nvSpPr>
          <p:cNvPr id="12" name="矩形 1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4" name="L 形 1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1033" y="1739935"/>
            <a:ext cx="5828256" cy="2098498"/>
            <a:chOff x="31033" y="1739935"/>
            <a:chExt cx="5828256" cy="2098498"/>
          </a:xfrm>
        </p:grpSpPr>
        <p:sp>
          <p:nvSpPr>
            <p:cNvPr id="16" name="AutoShape 25"/>
            <p:cNvSpPr>
              <a:spLocks noChangeArrowheads="1"/>
            </p:cNvSpPr>
            <p:nvPr/>
          </p:nvSpPr>
          <p:spPr bwMode="auto">
            <a:xfrm>
              <a:off x="31035" y="1739935"/>
              <a:ext cx="5828254" cy="2098498"/>
            </a:xfrm>
            <a:prstGeom prst="wedgeRoundRectCallout">
              <a:avLst>
                <a:gd name="adj1" fmla="val 55657"/>
                <a:gd name="adj2" fmla="val 5134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1434" tIns="45717" rIns="91434" bIns="45717"/>
            <a:lstStyle/>
            <a:p>
              <a:pPr algn="ctr"/>
              <a:endParaRPr lang="zh-CN" altLang="zh-CN" kern="0">
                <a:solidFill>
                  <a:sysClr val="windowText" lastClr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31033" y="1804300"/>
              <a:ext cx="5638800" cy="196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600" b="1" kern="0" dirty="0">
                  <a:solidFill>
                    <a:srgbClr val="000000"/>
                  </a:solidFill>
                </a:rPr>
                <a:t>   </a:t>
              </a:r>
              <a:r>
                <a:rPr lang="zh-CN" altLang="en-US" sz="2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（宋高宗）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市舶之利</a:t>
              </a:r>
              <a:r>
                <a:rPr lang="en-US" altLang="zh-CN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利润）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最厚</a:t>
              </a:r>
              <a:r>
                <a:rPr lang="en-US" altLang="zh-CN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丰厚）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，若措置合宜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（措施得当）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，所得以百万计，岂不胜取之于民。</a:t>
              </a:r>
            </a:p>
            <a:p>
              <a:pPr algn="r">
                <a:spcBef>
                  <a:spcPct val="50000"/>
                </a:spcBef>
              </a:pPr>
              <a:r>
                <a:rPr lang="en-US" altLang="zh-CN" sz="2000" b="1" kern="0" dirty="0">
                  <a:solidFill>
                    <a:srgbClr val="000000"/>
                  </a:solidFill>
                  <a:ea typeface="隶书" panose="02010509060101010101" pitchFamily="49" charset="-122"/>
                </a:rPr>
                <a:t>——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周一良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《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新编中国通史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》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624228" y="3194565"/>
            <a:ext cx="540060" cy="307768"/>
          </a:xfrm>
          <a:prstGeom prst="rect">
            <a:avLst/>
          </a:prstGeom>
          <a:solidFill>
            <a:srgbClr val="FFFF00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广州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46658" y="2931792"/>
            <a:ext cx="540060" cy="307768"/>
          </a:xfrm>
          <a:prstGeom prst="rect">
            <a:avLst/>
          </a:prstGeom>
          <a:solidFill>
            <a:srgbClr val="FFFF00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泉州</a:t>
            </a:r>
          </a:p>
        </p:txBody>
      </p:sp>
      <p:sp>
        <p:nvSpPr>
          <p:cNvPr id="22" name="爆炸形 1 21"/>
          <p:cNvSpPr/>
          <p:nvPr/>
        </p:nvSpPr>
        <p:spPr>
          <a:xfrm>
            <a:off x="5859287" y="1923678"/>
            <a:ext cx="2160678" cy="1162000"/>
          </a:xfrm>
          <a:prstGeom prst="irregularSeal1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市舶司</a:t>
            </a:r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353546" y="713500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1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7d1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1" y="1275607"/>
            <a:ext cx="2878036" cy="307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547664" y="4443959"/>
            <a:ext cx="2160240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北宋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交子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pic>
        <p:nvPicPr>
          <p:cNvPr id="4" name="图片 3" descr="ti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251916"/>
            <a:ext cx="2664296" cy="30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5815" y="603990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货币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33638" y="69797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7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34491" y="4348930"/>
            <a:ext cx="2040943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会子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820" y="603990"/>
            <a:ext cx="4938313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广告</a:t>
            </a:r>
          </a:p>
        </p:txBody>
      </p:sp>
      <p:pic>
        <p:nvPicPr>
          <p:cNvPr id="11265" name="Picture 1" descr="C:\Users\57015\Documents\Tencent Files\570152921\Image\C2C\N$KV84}H2LNU7Q(`LJ46}R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50509"/>
            <a:ext cx="5820499" cy="31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370445" y="69797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3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025" name="Picture 1" descr="C:\Users\57015\Documents\Tencent Files\570152921\Image\C2C\L{0}QZ{WCH5QD7~T}IATZ[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09592"/>
            <a:ext cx="2834886" cy="28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药铺招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112742"/>
            <a:ext cx="7632848" cy="394649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1403649" y="2643759"/>
            <a:ext cx="360040" cy="224894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327056" y="1119966"/>
            <a:ext cx="668883" cy="12357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660232" y="1760396"/>
            <a:ext cx="648072" cy="217951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0" name="L 形 9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5820" y="603990"/>
            <a:ext cx="4938313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广告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23529" y="699543"/>
            <a:ext cx="363528" cy="352174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7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43358" y="598632"/>
            <a:ext cx="509679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</a:t>
            </a:r>
          </a:p>
        </p:txBody>
      </p:sp>
      <p:sp>
        <p:nvSpPr>
          <p:cNvPr id="11" name="矩形 10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3" name="L 形 12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5476908" y="1085252"/>
            <a:ext cx="4866068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/>
            <a:r>
              <a:rPr lang="zh-CN" altLang="en-US" sz="2400" dirty="0">
                <a:latin typeface="华文隶书" panose="02010800040101010101" pitchFamily="2" charset="-122"/>
                <a:ea typeface="华文隶书" panose="02010800040101010101" pitchFamily="2" charset="-122"/>
              </a:rPr>
              <a:t>     </a:t>
            </a:r>
          </a:p>
        </p:txBody>
      </p:sp>
      <p:grpSp>
        <p:nvGrpSpPr>
          <p:cNvPr id="15" name="Group 15"/>
          <p:cNvGrpSpPr/>
          <p:nvPr/>
        </p:nvGrpSpPr>
        <p:grpSpPr bwMode="auto">
          <a:xfrm>
            <a:off x="785819" y="1322105"/>
            <a:ext cx="7019652" cy="3788361"/>
            <a:chOff x="876" y="596"/>
            <a:chExt cx="5655" cy="3699"/>
          </a:xfrm>
        </p:grpSpPr>
        <p:sp>
          <p:nvSpPr>
            <p:cNvPr id="16" name="文本框 6"/>
            <p:cNvSpPr txBox="1">
              <a:spLocks noChangeArrowheads="1"/>
            </p:cNvSpPr>
            <p:nvPr/>
          </p:nvSpPr>
          <p:spPr bwMode="auto">
            <a:xfrm>
              <a:off x="1438" y="3784"/>
              <a:ext cx="3982" cy="5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atin typeface="Calibri" panose="020F0502020204030204" charset="0"/>
                </a:rPr>
                <a:t>《清明上河图》</a:t>
              </a:r>
              <a:r>
                <a:rPr lang="en-US" altLang="zh-CN" sz="2800" b="1" dirty="0">
                  <a:latin typeface="Calibri" panose="020F0502020204030204" charset="0"/>
                </a:rPr>
                <a:t>——</a:t>
              </a:r>
              <a:r>
                <a:rPr lang="zh-CN" altLang="en-US" sz="2800" b="1" dirty="0">
                  <a:latin typeface="Calibri" panose="020F0502020204030204" charset="0"/>
                </a:rPr>
                <a:t>东京汴梁</a:t>
              </a:r>
            </a:p>
          </p:txBody>
        </p:sp>
        <p:pic>
          <p:nvPicPr>
            <p:cNvPr id="17" name="Picture 9" descr="清明上河图0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76" y="596"/>
              <a:ext cx="5655" cy="3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" name="Picture 10" descr="清明上河图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1641" y="1173332"/>
            <a:ext cx="6689325" cy="376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Group 19"/>
          <p:cNvGrpSpPr/>
          <p:nvPr/>
        </p:nvGrpSpPr>
        <p:grpSpPr bwMode="auto">
          <a:xfrm>
            <a:off x="759920" y="1394982"/>
            <a:ext cx="7578695" cy="3268795"/>
            <a:chOff x="2365" y="2096"/>
            <a:chExt cx="5114" cy="2940"/>
          </a:xfrm>
        </p:grpSpPr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3829" y="4282"/>
              <a:ext cx="3630" cy="4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atin typeface="Calibri" panose="020F0502020204030204" charset="0"/>
                </a:rPr>
                <a:t>《南宋皇城图》局部</a:t>
              </a:r>
              <a:r>
                <a:rPr lang="en-US" altLang="zh-CN" sz="2800" b="1" dirty="0">
                  <a:latin typeface="Calibri" panose="020F0502020204030204" charset="0"/>
                </a:rPr>
                <a:t>——</a:t>
              </a:r>
              <a:r>
                <a:rPr lang="zh-CN" altLang="en-US" sz="2800" b="1" dirty="0">
                  <a:latin typeface="Calibri" panose="020F0502020204030204" charset="0"/>
                </a:rPr>
                <a:t>临安</a:t>
              </a:r>
            </a:p>
          </p:txBody>
        </p:sp>
        <p:pic>
          <p:nvPicPr>
            <p:cNvPr id="25" name="图片 7" descr="南宋皇城图局部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65" y="2096"/>
              <a:ext cx="5114" cy="2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文本框 10"/>
          <p:cNvSpPr txBox="1">
            <a:spLocks noChangeArrowheads="1"/>
          </p:cNvSpPr>
          <p:nvPr/>
        </p:nvSpPr>
        <p:spPr bwMode="auto">
          <a:xfrm>
            <a:off x="3273982" y="629407"/>
            <a:ext cx="187408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东京（开封）</a:t>
            </a:r>
          </a:p>
        </p:txBody>
      </p:sp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362916" y="697971"/>
            <a:ext cx="343000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30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76909" y="623587"/>
            <a:ext cx="2040943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临安（杭州）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9728" y="653958"/>
            <a:ext cx="2917666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</a:t>
            </a:r>
          </a:p>
        </p:txBody>
      </p:sp>
      <p:sp>
        <p:nvSpPr>
          <p:cNvPr id="13" name="矩形 12"/>
          <p:cNvSpPr/>
          <p:nvPr/>
        </p:nvSpPr>
        <p:spPr>
          <a:xfrm>
            <a:off x="3995940" y="917181"/>
            <a:ext cx="5015989" cy="34009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2000" dirty="0">
                <a:latin typeface="+mn-ea"/>
              </a:rPr>
              <a:t>“处处各有茶坊、酒肆、面店、果子、绣吊、绒品、香烛、 食米、下饭鱼肉、鲞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 err="1">
                <a:latin typeface="+mn-ea"/>
              </a:rPr>
              <a:t>xiǎng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铺等”</a:t>
            </a:r>
            <a:endParaRPr lang="en-US" altLang="zh-CN" sz="2000" dirty="0">
              <a:latin typeface="+mn-ea"/>
            </a:endParaRPr>
          </a:p>
          <a:p>
            <a:endParaRPr lang="zh-CN" altLang="en-US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       “自大街及诸坊巷，大小铺席，连门俱是，即无虚空之屋。”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+mn-ea"/>
              </a:rPr>
              <a:t>     “杭城大街买卖昼夜不绝，夜交三四鼓，游人始稀，五更钟鸣，卖早市者又开店矣。” </a:t>
            </a:r>
            <a:endParaRPr lang="en-US" altLang="zh-CN" sz="2000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+mn-ea"/>
              </a:rPr>
              <a:t>                ——</a:t>
            </a:r>
            <a:r>
              <a:rPr lang="zh-CN" altLang="en-US" sz="2000" dirty="0">
                <a:latin typeface="+mn-ea"/>
              </a:rPr>
              <a:t>（南宋） 吴自牧</a:t>
            </a:r>
            <a:r>
              <a:rPr lang="en-US" altLang="zh-CN" sz="2000" dirty="0">
                <a:latin typeface="+mn-ea"/>
              </a:rPr>
              <a:t>《</a:t>
            </a:r>
            <a:r>
              <a:rPr lang="zh-CN" altLang="en-US" sz="2000" dirty="0">
                <a:latin typeface="+mn-ea"/>
              </a:rPr>
              <a:t>梦梁录</a:t>
            </a:r>
            <a:r>
              <a:rPr lang="en-US" altLang="zh-CN" sz="2000" dirty="0">
                <a:latin typeface="+mn-ea"/>
              </a:rPr>
              <a:t>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104" y="1779664"/>
            <a:ext cx="23762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种类齐全，应有尽有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4" y="2776534"/>
            <a:ext cx="230425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店铺林立，贸易兴盛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47861" y="4385338"/>
            <a:ext cx="23762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早市夜市，昼夜不绝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" y="1488382"/>
            <a:ext cx="3670839" cy="275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椭圆 20"/>
          <p:cNvSpPr/>
          <p:nvPr/>
        </p:nvSpPr>
        <p:spPr>
          <a:xfrm>
            <a:off x="1009559" y="1614656"/>
            <a:ext cx="1016435" cy="66788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50528" y="3726112"/>
            <a:ext cx="1016435" cy="50182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82" y="2496540"/>
            <a:ext cx="1063641" cy="64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64989" y="4550539"/>
            <a:ext cx="234531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住宅商铺，布局打破</a:t>
            </a:r>
          </a:p>
        </p:txBody>
      </p:sp>
      <p:sp>
        <p:nvSpPr>
          <p:cNvPr id="16" name="图文框 15"/>
          <p:cNvSpPr/>
          <p:nvPr/>
        </p:nvSpPr>
        <p:spPr>
          <a:xfrm>
            <a:off x="3874009" y="695432"/>
            <a:ext cx="5172355" cy="4356675"/>
          </a:xfrm>
          <a:prstGeom prst="frame">
            <a:avLst>
              <a:gd name="adj1" fmla="val 2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450527" y="708712"/>
            <a:ext cx="33529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6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5724128" y="4659983"/>
            <a:ext cx="2576667" cy="392415"/>
          </a:xfrm>
          <a:prstGeom prst="rect">
            <a:avLst/>
          </a:prstGeom>
          <a:solidFill>
            <a:srgbClr val="669900">
              <a:alpha val="18823"/>
            </a:srgbClr>
          </a:solidFill>
          <a:ln w="9525">
            <a:noFill/>
            <a:miter lim="800000"/>
          </a:ln>
        </p:spPr>
        <p:txBody>
          <a:bodyPr wrap="none" lIns="68576" tIns="34289" rIns="68576" bIns="34289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货郎图</a:t>
            </a:r>
            <a:r>
              <a:rPr lang="en-US" altLang="zh-CN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（局部）</a:t>
            </a:r>
          </a:p>
        </p:txBody>
      </p:sp>
      <p:sp>
        <p:nvSpPr>
          <p:cNvPr id="5" name="矩形 4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FCFBFB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FCFBF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91432" tIns="45716" rIns="91432" bIns="45716"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9729" y="653958"/>
            <a:ext cx="3781184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集市与市镇</a:t>
            </a:r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413908" y="73949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0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91" y="570113"/>
            <a:ext cx="3603012" cy="401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57015\Desktop\草市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7" y="1262755"/>
            <a:ext cx="4322491" cy="29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>
          <a:xfrm>
            <a:off x="251521" y="528463"/>
            <a:ext cx="8424935" cy="2547344"/>
          </a:xfrm>
          <a:prstGeom prst="horizontalScroll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3075" y="934843"/>
            <a:ext cx="7905970" cy="178510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         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宋代，无疑是中国农业大发展的时期</a:t>
            </a: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……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宋代，手工业鳞次栉比地延伸为一种摩肩接踵式的热闹</a:t>
            </a: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……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宋代，商品流通量差不多达到了六十亿至七十亿美元。宋代，一个繁荣、富庶、高雅、精致、开明的时代，稳坐在中国历史的高位上蔼然微笑。</a:t>
            </a:r>
            <a:endParaRPr lang="en-US" altLang="zh-CN" sz="2200" kern="0" dirty="0">
              <a:solidFill>
                <a:prstClr val="black"/>
              </a:solidFill>
              <a:latin typeface="+mn-ea"/>
            </a:endParaRPr>
          </a:p>
          <a:p>
            <a:pPr>
              <a:defRPr/>
            </a:pP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                                                                       ——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余秋雨</a:t>
            </a:r>
            <a:endParaRPr lang="zh-CN" altLang="en-US" sz="22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FCFBF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FCFBF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91432" tIns="45716" rIns="91432" bIns="45716"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6" name="Picture 26" descr="无标题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b="26654"/>
          <a:stretch>
            <a:fillRect/>
          </a:stretch>
        </p:blipFill>
        <p:spPr bwMode="auto">
          <a:xfrm>
            <a:off x="835429" y="2859782"/>
            <a:ext cx="756126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93645" y="2411952"/>
            <a:ext cx="3132479" cy="1954379"/>
            <a:chOff x="3209668" y="2145148"/>
            <a:chExt cx="3132479" cy="1954379"/>
          </a:xfrm>
          <a:solidFill>
            <a:srgbClr val="FFFF99"/>
          </a:solidFill>
        </p:grpSpPr>
        <p:sp>
          <p:nvSpPr>
            <p:cNvPr id="34818" name="Rectangle 2"/>
            <p:cNvSpPr>
              <a:spLocks noChangeArrowheads="1"/>
            </p:cNvSpPr>
            <p:nvPr/>
          </p:nvSpPr>
          <p:spPr bwMode="auto">
            <a:xfrm>
              <a:off x="3209668" y="2211712"/>
              <a:ext cx="3102741" cy="174941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3" name="Text Box 3"/>
            <p:cNvSpPr txBox="1">
              <a:spLocks noChangeArrowheads="1"/>
            </p:cNvSpPr>
            <p:nvPr/>
          </p:nvSpPr>
          <p:spPr bwMode="auto">
            <a:xfrm>
              <a:off x="3271894" y="2145148"/>
              <a:ext cx="3070253" cy="1954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材料二：江南地广野丰，民勤本业，一岁或稔，则数郡忘饥。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丝绵布帛之饶，衣覆天下。    </a:t>
              </a:r>
              <a:endPara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宋书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96387" y="3108876"/>
            <a:ext cx="2886331" cy="1643180"/>
            <a:chOff x="6312410" y="3108875"/>
            <a:chExt cx="2886331" cy="1643180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6342147" y="3108875"/>
              <a:ext cx="2727171" cy="164318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CC9900"/>
              </a:solidFill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5" name="Text Box 5"/>
            <p:cNvSpPr txBox="1">
              <a:spLocks noChangeArrowheads="1"/>
            </p:cNvSpPr>
            <p:nvPr/>
          </p:nvSpPr>
          <p:spPr bwMode="auto">
            <a:xfrm>
              <a:off x="6312410" y="3310703"/>
              <a:ext cx="2886331" cy="12772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材料三：国家根本，仰给东南。</a:t>
              </a:r>
              <a:endPara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宋史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837" y="1347617"/>
            <a:ext cx="2996995" cy="2364941"/>
            <a:chOff x="278860" y="1347616"/>
            <a:chExt cx="2996995" cy="2364941"/>
          </a:xfrm>
        </p:grpSpPr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78860" y="1347616"/>
              <a:ext cx="2952750" cy="2250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7" name="Text Box 7"/>
            <p:cNvSpPr txBox="1">
              <a:spLocks noChangeArrowheads="1"/>
            </p:cNvSpPr>
            <p:nvPr/>
          </p:nvSpPr>
          <p:spPr bwMode="auto">
            <a:xfrm>
              <a:off x="408901" y="1419622"/>
              <a:ext cx="2866954" cy="229293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材料一（江南）地广人稀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，饭稻羹鱼，或火耕而水耨</a:t>
              </a:r>
              <a:r>
                <a:rPr lang="en-US" altLang="zh-CN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不待贾而足</a:t>
              </a:r>
              <a:r>
                <a:rPr lang="en-US" altLang="zh-CN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无冻饿之人，亦无千金之家。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史记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 bwMode="auto">
          <a:xfrm flipV="1">
            <a:off x="-39130" y="18257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r>
              <a:rPr lang="en-US" altLang="zh-CN" sz="1500" dirty="0">
                <a:ln>
                  <a:solidFill>
                    <a:srgbClr val="660033"/>
                  </a:solidFill>
                </a:ln>
                <a:solidFill>
                  <a:schemeClr val="bg2"/>
                </a:solidFill>
              </a:rPr>
              <a:t>a</a:t>
            </a: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132" y="5147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今非昔比话变迁</a:t>
            </a:r>
          </a:p>
        </p:txBody>
      </p:sp>
      <p:sp>
        <p:nvSpPr>
          <p:cNvPr id="43" name="L 形 42"/>
          <p:cNvSpPr/>
          <p:nvPr/>
        </p:nvSpPr>
        <p:spPr>
          <a:xfrm rot="13173812">
            <a:off x="545829" y="11889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3938" y="734984"/>
            <a:ext cx="352959" cy="313945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13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21979" y="731412"/>
            <a:ext cx="502861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通古今之变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经济重心南移</a:t>
            </a:r>
          </a:p>
        </p:txBody>
      </p:sp>
      <p:sp>
        <p:nvSpPr>
          <p:cNvPr id="19" name="AutoShape 44"/>
          <p:cNvSpPr>
            <a:spLocks noChangeArrowheads="1"/>
          </p:cNvSpPr>
          <p:nvPr/>
        </p:nvSpPr>
        <p:spPr bwMode="auto">
          <a:xfrm rot="1834753">
            <a:off x="1901982" y="2051447"/>
            <a:ext cx="4976374" cy="1434796"/>
          </a:xfrm>
          <a:custGeom>
            <a:avLst/>
            <a:gdLst>
              <a:gd name="T0" fmla="*/ 317559481 w 21600"/>
              <a:gd name="T1" fmla="*/ 0 h 21600"/>
              <a:gd name="T2" fmla="*/ 0 w 21600"/>
              <a:gd name="T3" fmla="*/ 87541931 h 21600"/>
              <a:gd name="T4" fmla="*/ 317559481 w 21600"/>
              <a:gd name="T5" fmla="*/ 175083862 h 21600"/>
              <a:gd name="T6" fmla="*/ 423412642 w 21600"/>
              <a:gd name="T7" fmla="*/ 8754193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CC9900"/>
            </a:solidFill>
            <a:miter lim="800000"/>
          </a:ln>
        </p:spPr>
        <p:txBody>
          <a:bodyPr wrap="none" lIns="91438" tIns="45719" rIns="91438" bIns="45719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0" y="-5283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0071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E7E6E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94230"/>
            <a:ext cx="6768752" cy="52149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defTabSz="685800">
              <a:defRPr/>
            </a:pPr>
            <a:r>
              <a:rPr lang="zh-CN" altLang="en-US" sz="2800" b="1" dirty="0">
                <a:solidFill>
                  <a:srgbClr val="E7E6E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   今非昔比话变迁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673088" y="140377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>
            <p:custDataLst>
              <p:tags r:id="rId1"/>
            </p:custDataLst>
          </p:nvPr>
        </p:nvGrpSpPr>
        <p:grpSpPr>
          <a:xfrm>
            <a:off x="245419" y="883927"/>
            <a:ext cx="294133" cy="313945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57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 57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 defTabSz="685800"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572818" y="787754"/>
            <a:ext cx="5151310" cy="45958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defTabSz="685800"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通古今之变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经济重心南移</a:t>
            </a:r>
          </a:p>
        </p:txBody>
      </p:sp>
      <p:sp>
        <p:nvSpPr>
          <p:cNvPr id="75" name="流程图: 手动操作 74"/>
          <p:cNvSpPr/>
          <p:nvPr/>
        </p:nvSpPr>
        <p:spPr>
          <a:xfrm rot="10800000">
            <a:off x="3287534" y="4543953"/>
            <a:ext cx="1036638" cy="548076"/>
          </a:xfrm>
          <a:prstGeom prst="flowChartManualOperation">
            <a:avLst/>
          </a:prstGeom>
          <a:solidFill>
            <a:srgbClr val="80808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9" tIns="34289" rIns="68579" bIns="34289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algn="ctr" defTabSz="685800">
              <a:defRPr/>
            </a:pPr>
            <a:endParaRPr lang="zh-CN" altLang="en-US" sz="1600" noProof="1">
              <a:solidFill>
                <a:srgbClr val="FFFFFF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634362" y="2499742"/>
            <a:ext cx="358775" cy="2044212"/>
          </a:xfrm>
          <a:prstGeom prst="rect">
            <a:avLst/>
          </a:prstGeom>
          <a:solidFill>
            <a:srgbClr val="80808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9" tIns="34289" rIns="68579" bIns="34289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algn="ctr" defTabSz="685800">
              <a:defRPr/>
            </a:pPr>
            <a:endParaRPr lang="zh-CN" altLang="en-US" sz="1600" noProof="1">
              <a:solidFill>
                <a:srgbClr val="FFFFFF"/>
              </a:solidFill>
            </a:endParaRPr>
          </a:p>
        </p:txBody>
      </p:sp>
      <p:grpSp>
        <p:nvGrpSpPr>
          <p:cNvPr id="77" name="组合 18"/>
          <p:cNvGrpSpPr/>
          <p:nvPr/>
        </p:nvGrpSpPr>
        <p:grpSpPr bwMode="auto">
          <a:xfrm rot="20400204">
            <a:off x="1023784" y="2133696"/>
            <a:ext cx="6018521" cy="1195264"/>
            <a:chOff x="1522474" y="1720763"/>
            <a:chExt cx="6650621" cy="2088450"/>
          </a:xfrm>
        </p:grpSpPr>
        <p:sp>
          <p:nvSpPr>
            <p:cNvPr id="78" name="圆角矩形 77"/>
            <p:cNvSpPr/>
            <p:nvPr/>
          </p:nvSpPr>
          <p:spPr>
            <a:xfrm>
              <a:off x="1878154" y="1720763"/>
              <a:ext cx="5857369" cy="571450"/>
            </a:xfrm>
            <a:prstGeom prst="roundRect">
              <a:avLst/>
            </a:prstGeom>
            <a:solidFill>
              <a:srgbClr val="8989B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algn="ctr" defTabSz="685800">
                <a:defRPr/>
              </a:pPr>
              <a:endParaRPr lang="zh-CN" altLang="en-US" sz="1600" noProof="1">
                <a:solidFill>
                  <a:srgbClr val="FFFFFF"/>
                </a:solidFill>
              </a:endParaRPr>
            </a:p>
          </p:txBody>
        </p:sp>
        <p:grpSp>
          <p:nvGrpSpPr>
            <p:cNvPr id="79" name="组合 10"/>
            <p:cNvGrpSpPr/>
            <p:nvPr/>
          </p:nvGrpSpPr>
          <p:grpSpPr bwMode="auto">
            <a:xfrm>
              <a:off x="1522474" y="2309015"/>
              <a:ext cx="1075341" cy="1500198"/>
              <a:chOff x="1522474" y="2309015"/>
              <a:chExt cx="1075341" cy="1500198"/>
            </a:xfrm>
          </p:grpSpPr>
          <p:grpSp>
            <p:nvGrpSpPr>
              <p:cNvPr id="86" name="组合 7"/>
              <p:cNvGrpSpPr/>
              <p:nvPr/>
            </p:nvGrpSpPr>
            <p:grpSpPr bwMode="auto">
              <a:xfrm>
                <a:off x="1611288" y="2309015"/>
                <a:ext cx="785818" cy="1500198"/>
                <a:chOff x="1611288" y="2309015"/>
                <a:chExt cx="785818" cy="1500198"/>
              </a:xfrm>
            </p:grpSpPr>
            <p:sp>
              <p:nvSpPr>
                <p:cNvPr id="89" name="弧形 88"/>
                <p:cNvSpPr/>
                <p:nvPr/>
              </p:nvSpPr>
              <p:spPr>
                <a:xfrm>
                  <a:off x="1576181" y="2244528"/>
                  <a:ext cx="785894" cy="1505604"/>
                </a:xfrm>
                <a:prstGeom prst="arc">
                  <a:avLst/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弧形 89"/>
                <p:cNvSpPr/>
                <p:nvPr/>
              </p:nvSpPr>
              <p:spPr>
                <a:xfrm flipH="1">
                  <a:off x="1715197" y="2252583"/>
                  <a:ext cx="512235" cy="1442978"/>
                </a:xfrm>
                <a:prstGeom prst="arc">
                  <a:avLst>
                    <a:gd name="adj1" fmla="val 16200000"/>
                    <a:gd name="adj2" fmla="val 21528016"/>
                  </a:avLst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7" name="弦形 86"/>
              <p:cNvSpPr/>
              <p:nvPr/>
            </p:nvSpPr>
            <p:spPr>
              <a:xfrm rot="17526470">
                <a:off x="1559147" y="2688042"/>
                <a:ext cx="1001996" cy="1075341"/>
              </a:xfrm>
              <a:prstGeom prst="chord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>
                <a:lvl1pPr marL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lvl="1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lvl="2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lvl="3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lvl="4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defTabSz="685800">
                  <a:defRPr/>
                </a:pPr>
                <a:endParaRPr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Box 9"/>
              <p:cNvSpPr txBox="1"/>
              <p:nvPr/>
            </p:nvSpPr>
            <p:spPr>
              <a:xfrm>
                <a:off x="1768073" y="3084608"/>
                <a:ext cx="713971" cy="645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b="1" kern="0" noProof="1">
                    <a:solidFill>
                      <a:sysClr val="windowText" lastClr="000000"/>
                    </a:solidFill>
                    <a:cs typeface="+mn-ea"/>
                  </a:rPr>
                  <a:t>北方</a:t>
                </a:r>
                <a:endParaRPr lang="zh-CN" altLang="en-US" b="1" kern="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 bwMode="auto">
            <a:xfrm>
              <a:off x="7094245" y="2309015"/>
              <a:ext cx="1078850" cy="1500198"/>
              <a:chOff x="1528012" y="2309015"/>
              <a:chExt cx="1078850" cy="1500198"/>
            </a:xfrm>
          </p:grpSpPr>
          <p:grpSp>
            <p:nvGrpSpPr>
              <p:cNvPr id="81" name="组合 7"/>
              <p:cNvGrpSpPr/>
              <p:nvPr/>
            </p:nvGrpSpPr>
            <p:grpSpPr bwMode="auto">
              <a:xfrm>
                <a:off x="1611288" y="2309015"/>
                <a:ext cx="785818" cy="1500198"/>
                <a:chOff x="1611288" y="2309015"/>
                <a:chExt cx="785818" cy="1500198"/>
              </a:xfrm>
            </p:grpSpPr>
            <p:sp>
              <p:nvSpPr>
                <p:cNvPr id="84" name="弧形 83"/>
                <p:cNvSpPr/>
                <p:nvPr/>
              </p:nvSpPr>
              <p:spPr>
                <a:xfrm>
                  <a:off x="1585202" y="2249891"/>
                  <a:ext cx="787649" cy="1510823"/>
                </a:xfrm>
                <a:prstGeom prst="arc">
                  <a:avLst/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弧形 84"/>
                <p:cNvSpPr/>
                <p:nvPr/>
              </p:nvSpPr>
              <p:spPr>
                <a:xfrm flipH="1">
                  <a:off x="1726710" y="2250012"/>
                  <a:ext cx="508726" cy="1448198"/>
                </a:xfrm>
                <a:prstGeom prst="arc">
                  <a:avLst>
                    <a:gd name="adj1" fmla="val 16200000"/>
                    <a:gd name="adj2" fmla="val 21528016"/>
                  </a:avLst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2" name="弦形 81"/>
              <p:cNvSpPr/>
              <p:nvPr/>
            </p:nvSpPr>
            <p:spPr>
              <a:xfrm rot="17526470">
                <a:off x="1563829" y="2693721"/>
                <a:ext cx="1007215" cy="1078850"/>
              </a:xfrm>
              <a:prstGeom prst="chord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>
                <a:lvl1pPr marL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lvl="1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lvl="2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lvl="3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lvl="4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defTabSz="685800">
                  <a:defRPr/>
                </a:pPr>
                <a:endParaRPr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70644" y="3045376"/>
                <a:ext cx="715725" cy="645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b="1" kern="0" noProof="1">
                    <a:solidFill>
                      <a:sysClr val="windowText" lastClr="000000"/>
                    </a:solidFill>
                    <a:cs typeface="+mn-ea"/>
                  </a:rPr>
                  <a:t>南方</a:t>
                </a:r>
                <a:endParaRPr lang="zh-CN" altLang="en-US" b="1" kern="0" noProof="1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91" name="矩形 19"/>
          <p:cNvSpPr>
            <a:spLocks noChangeArrowheads="1"/>
          </p:cNvSpPr>
          <p:nvPr/>
        </p:nvSpPr>
        <p:spPr bwMode="auto">
          <a:xfrm>
            <a:off x="3101279" y="1460200"/>
            <a:ext cx="1567815" cy="4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/>
          <a:p>
            <a:pPr algn="ctr" defTabSz="685800">
              <a:spcBef>
                <a:spcPct val="20000"/>
              </a:spcBef>
              <a:buSzPct val="70000"/>
            </a:pPr>
            <a:r>
              <a:rPr lang="zh-CN" altLang="en-US" sz="2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26936" y="1464308"/>
            <a:ext cx="5957832" cy="2337849"/>
            <a:chOff x="2100363" y="1943476"/>
            <a:chExt cx="7943776" cy="3117132"/>
          </a:xfrm>
        </p:grpSpPr>
        <p:sp>
          <p:nvSpPr>
            <p:cNvPr id="122" name="矩形 19"/>
            <p:cNvSpPr>
              <a:spLocks noChangeArrowheads="1"/>
            </p:cNvSpPr>
            <p:nvPr/>
          </p:nvSpPr>
          <p:spPr bwMode="auto">
            <a:xfrm>
              <a:off x="4967555" y="1943476"/>
              <a:ext cx="2650727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唐朝中后期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66416">
              <a:off x="2100363" y="2426908"/>
              <a:ext cx="7943776" cy="263370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731724" y="883927"/>
            <a:ext cx="6384013" cy="3873185"/>
            <a:chOff x="1885823" y="1235824"/>
            <a:chExt cx="8512017" cy="51642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61082">
              <a:off x="1885823" y="1235824"/>
              <a:ext cx="8512017" cy="5164246"/>
            </a:xfrm>
            <a:prstGeom prst="rect">
              <a:avLst/>
            </a:prstGeom>
          </p:spPr>
        </p:pic>
        <p:sp>
          <p:nvSpPr>
            <p:cNvPr id="29" name="矩形 19"/>
            <p:cNvSpPr>
              <a:spLocks noChangeArrowheads="1"/>
            </p:cNvSpPr>
            <p:nvPr/>
          </p:nvSpPr>
          <p:spPr bwMode="auto">
            <a:xfrm>
              <a:off x="4786836" y="1964287"/>
              <a:ext cx="2650727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魏晋南北朝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4831" y="195486"/>
            <a:ext cx="7068925" cy="5153090"/>
            <a:chOff x="1149827" y="317299"/>
            <a:chExt cx="9425233" cy="68707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540712">
              <a:off x="1149827" y="317299"/>
              <a:ext cx="9425233" cy="6870787"/>
            </a:xfrm>
            <a:prstGeom prst="rect">
              <a:avLst/>
            </a:prstGeom>
          </p:spPr>
        </p:pic>
        <p:sp>
          <p:nvSpPr>
            <p:cNvPr id="33" name="矩形 19"/>
            <p:cNvSpPr>
              <a:spLocks noChangeArrowheads="1"/>
            </p:cNvSpPr>
            <p:nvPr/>
          </p:nvSpPr>
          <p:spPr bwMode="auto">
            <a:xfrm>
              <a:off x="5606795" y="1926486"/>
              <a:ext cx="1208023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南宋</a:t>
              </a:r>
            </a:p>
          </p:txBody>
        </p:sp>
      </p:grpSp>
      <p:sp>
        <p:nvSpPr>
          <p:cNvPr id="35" name="流程图: 可选过程 34"/>
          <p:cNvSpPr/>
          <p:nvPr/>
        </p:nvSpPr>
        <p:spPr>
          <a:xfrm>
            <a:off x="6461366" y="3841784"/>
            <a:ext cx="2593670" cy="1106018"/>
          </a:xfrm>
          <a:prstGeom prst="flowChartAlternateProcess">
            <a:avLst/>
          </a:prstGeom>
          <a:solidFill>
            <a:srgbClr val="A26DC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40769" y="3907875"/>
            <a:ext cx="2401915" cy="96436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唐朝中后期开始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南宋时完成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35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横卷形 1"/>
          <p:cNvSpPr/>
          <p:nvPr/>
        </p:nvSpPr>
        <p:spPr>
          <a:xfrm>
            <a:off x="1115617" y="1275606"/>
            <a:ext cx="4856731" cy="1224136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5" name="横卷形 24"/>
          <p:cNvSpPr/>
          <p:nvPr/>
        </p:nvSpPr>
        <p:spPr>
          <a:xfrm>
            <a:off x="2195737" y="2824151"/>
            <a:ext cx="4968553" cy="1224136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 bwMode="auto">
          <a:xfrm flipV="1">
            <a:off x="-36511" y="-20538"/>
            <a:ext cx="9168289" cy="64501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 flipV="1">
            <a:off x="-1867" y="4803999"/>
            <a:ext cx="9168289" cy="33950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424694" y="1502957"/>
            <a:ext cx="5406229" cy="7694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富庶天下看发展</a:t>
            </a:r>
          </a:p>
        </p:txBody>
      </p:sp>
      <p:sp>
        <p:nvSpPr>
          <p:cNvPr id="33" name="矩形 32"/>
          <p:cNvSpPr/>
          <p:nvPr/>
        </p:nvSpPr>
        <p:spPr>
          <a:xfrm>
            <a:off x="2483769" y="3051501"/>
            <a:ext cx="4406017" cy="7694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今非昔比话变迁</a:t>
            </a:r>
          </a:p>
        </p:txBody>
      </p:sp>
      <p:sp>
        <p:nvSpPr>
          <p:cNvPr id="34" name="矩形 33"/>
          <p:cNvSpPr/>
          <p:nvPr/>
        </p:nvSpPr>
        <p:spPr>
          <a:xfrm>
            <a:off x="35498" y="-20537"/>
            <a:ext cx="4092311" cy="684801"/>
          </a:xfrm>
          <a:prstGeom prst="rect">
            <a:avLst/>
          </a:prstGeom>
        </p:spPr>
        <p:txBody>
          <a:bodyPr wrap="square" lIns="68573" tIns="34289" rIns="68573" bIns="34289">
            <a:spAutoFit/>
          </a:bodyPr>
          <a:lstStyle/>
          <a:p>
            <a:pPr algn="ctr" defTabSz="685800"/>
            <a:r>
              <a:rPr lang="zh-CN" altLang="en-US" sz="4000" dirty="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宋代经济的发展</a:t>
            </a:r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6555034" y="2037"/>
            <a:ext cx="1293798" cy="622435"/>
          </a:xfrm>
          <a:prstGeom prst="rtTriangle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7812362" y="2038"/>
            <a:ext cx="1335943" cy="622436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8345" y="-20536"/>
            <a:ext cx="1440160" cy="64632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3600" b="1" dirty="0">
                <a:solidFill>
                  <a:schemeClr val="accent6">
                    <a:lumMod val="50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9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-92545"/>
            <a:ext cx="9168289" cy="576063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39696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   今非昔比话变迁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621202" y="25818"/>
            <a:ext cx="361364" cy="386938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5953" y="1119973"/>
            <a:ext cx="8614568" cy="707884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zh-CN" altLang="en-US" sz="2000" dirty="0"/>
              <a:t>        靖康之乱以后北方人口的南迁，断断续续延续了一个半世纪，历经了靖康之乱、南宋与金对峙、南宋与蒙古对峙三个时期。</a:t>
            </a:r>
            <a:r>
              <a:rPr lang="en-US" altLang="zh-CN" dirty="0"/>
              <a:t>——</a:t>
            </a:r>
            <a:r>
              <a:rPr lang="zh-CN" altLang="en-US" dirty="0"/>
              <a:t>林开钦</a:t>
            </a:r>
            <a:r>
              <a:rPr lang="en-US" altLang="zh-CN" dirty="0"/>
              <a:t>《</a:t>
            </a:r>
            <a:r>
              <a:rPr lang="zh-CN" altLang="en-US" dirty="0"/>
              <a:t>客家通史</a:t>
            </a:r>
            <a:r>
              <a:rPr lang="en-US" altLang="zh-CN" dirty="0"/>
              <a:t>》</a:t>
            </a:r>
            <a:endParaRPr lang="zh-CN" altLang="en-US" sz="2000" dirty="0"/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51521" y="709632"/>
            <a:ext cx="296471" cy="2678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8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11561" y="560747"/>
            <a:ext cx="492224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究天人之际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江南发展原因</a:t>
            </a:r>
          </a:p>
        </p:txBody>
      </p:sp>
      <p:sp>
        <p:nvSpPr>
          <p:cNvPr id="11" name="椭圆 10"/>
          <p:cNvSpPr/>
          <p:nvPr/>
        </p:nvSpPr>
        <p:spPr>
          <a:xfrm>
            <a:off x="3102761" y="1083962"/>
            <a:ext cx="1133475" cy="515533"/>
          </a:xfrm>
          <a:prstGeom prst="ellipse">
            <a:avLst/>
          </a:prstGeom>
          <a:solidFill>
            <a:srgbClr val="00000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685800"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767" y="2282485"/>
            <a:ext cx="8614568" cy="1027202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sz="2000" dirty="0"/>
              <a:t>唐宋时期，北方湖泊减少，南方湖泊增多。湖泊多，有利于水稻的种植。中原地区的森林因长期砍伐，遭到严重破坏，而南方受到的破坏较小。</a:t>
            </a:r>
            <a:endParaRPr lang="en-US" altLang="zh-CN" sz="2000" dirty="0"/>
          </a:p>
          <a:p>
            <a:r>
              <a:rPr lang="en-US" altLang="zh-CN" sz="2000" dirty="0"/>
              <a:t>                                                                         </a:t>
            </a:r>
            <a:r>
              <a:rPr lang="en-US" altLang="zh-CN" dirty="0"/>
              <a:t>——</a:t>
            </a:r>
            <a:r>
              <a:rPr lang="zh-CN" altLang="en-US" dirty="0"/>
              <a:t>宋长友，肖厚建</a:t>
            </a:r>
            <a:r>
              <a:rPr lang="en-US" altLang="zh-CN" dirty="0"/>
              <a:t>《</a:t>
            </a:r>
            <a:r>
              <a:rPr lang="zh-CN" altLang="en-US" dirty="0"/>
              <a:t>中国历史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4" name="流程图: 准备 13"/>
          <p:cNvSpPr/>
          <p:nvPr/>
        </p:nvSpPr>
        <p:spPr>
          <a:xfrm rot="600000">
            <a:off x="1653037" y="2527082"/>
            <a:ext cx="5936940" cy="455940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南方自然条件优越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365954" y="3723877"/>
            <a:ext cx="8571381" cy="1015661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000" dirty="0">
                <a:latin typeface="+mn-ea"/>
              </a:rPr>
              <a:t>        宋代政府致力于兴办农业推广事业，或优良品种，或新式农具，或新的种植方法等，都进行推广。比如，宋太宗淳化五年（</a:t>
            </a:r>
            <a:r>
              <a:rPr lang="en-US" altLang="zh-CN" sz="2000" dirty="0">
                <a:latin typeface="+mn-ea"/>
              </a:rPr>
              <a:t>998</a:t>
            </a:r>
            <a:r>
              <a:rPr lang="zh-CN" altLang="en-US" sz="2000" dirty="0">
                <a:latin typeface="+mn-ea"/>
              </a:rPr>
              <a:t>年），宋、亳等州牛多死，由朝廷主持制作人力操作的踏犁。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李成贵等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宋代的农业推广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流程图: 准备 16"/>
          <p:cNvSpPr/>
          <p:nvPr/>
        </p:nvSpPr>
        <p:spPr>
          <a:xfrm rot="600000">
            <a:off x="1323622" y="3608797"/>
            <a:ext cx="6177944" cy="448149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宋朝政府的扶持</a:t>
            </a:r>
          </a:p>
        </p:txBody>
      </p:sp>
      <p:sp>
        <p:nvSpPr>
          <p:cNvPr id="21" name="流程图: 准备 20"/>
          <p:cNvSpPr/>
          <p:nvPr/>
        </p:nvSpPr>
        <p:spPr>
          <a:xfrm rot="600000">
            <a:off x="1634292" y="4280067"/>
            <a:ext cx="5189444" cy="443944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先进生产技术的推广</a:t>
            </a:r>
          </a:p>
        </p:txBody>
      </p:sp>
      <p:sp>
        <p:nvSpPr>
          <p:cNvPr id="19" name="椭圆 18"/>
          <p:cNvSpPr/>
          <p:nvPr/>
        </p:nvSpPr>
        <p:spPr>
          <a:xfrm>
            <a:off x="807890" y="1048106"/>
            <a:ext cx="1133475" cy="515533"/>
          </a:xfrm>
          <a:prstGeom prst="ellipse">
            <a:avLst/>
          </a:prstGeom>
          <a:solidFill>
            <a:srgbClr val="00000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685800"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2" name="流程图: 准备 21"/>
          <p:cNvSpPr/>
          <p:nvPr/>
        </p:nvSpPr>
        <p:spPr>
          <a:xfrm rot="503500">
            <a:off x="799582" y="1400176"/>
            <a:ext cx="7660941" cy="448149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北方战乱；北人南迁，带去大量劳动力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1" grpId="0" animBg="1"/>
      <p:bldP spid="19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t01aa1a8c3ff214cf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9" y="756076"/>
            <a:ext cx="8351340" cy="448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395291" y="3003949"/>
            <a:ext cx="2592387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649526" y="3268178"/>
            <a:ext cx="2375646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鼓励发展经济的</a:t>
            </a: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政策</a:t>
            </a:r>
          </a:p>
        </p:txBody>
      </p:sp>
      <p:sp>
        <p:nvSpPr>
          <p:cNvPr id="36870" name="Text Box 9"/>
          <p:cNvSpPr txBox="1">
            <a:spLocks noChangeArrowheads="1"/>
          </p:cNvSpPr>
          <p:nvPr/>
        </p:nvSpPr>
        <p:spPr bwMode="auto">
          <a:xfrm>
            <a:off x="2195514" y="951311"/>
            <a:ext cx="1871662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2639462" y="1244596"/>
            <a:ext cx="1140377" cy="96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ts val="1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重视</a:t>
            </a:r>
          </a:p>
          <a:p>
            <a:pPr fontAlgn="base">
              <a:spcBef>
                <a:spcPts val="1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科技</a:t>
            </a:r>
            <a:endParaRPr lang="zh-CN" altLang="en-US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</p:txBody>
      </p:sp>
      <p:sp>
        <p:nvSpPr>
          <p:cNvPr id="36872" name="Text Box 11"/>
          <p:cNvSpPr txBox="1">
            <a:spLocks noChangeArrowheads="1"/>
          </p:cNvSpPr>
          <p:nvPr/>
        </p:nvSpPr>
        <p:spPr bwMode="auto">
          <a:xfrm>
            <a:off x="5364166" y="3274220"/>
            <a:ext cx="2879725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5761002" y="3391291"/>
            <a:ext cx="2305050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保持社会的</a:t>
            </a: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安定团结</a:t>
            </a:r>
          </a:p>
        </p:txBody>
      </p:sp>
      <p:sp>
        <p:nvSpPr>
          <p:cNvPr id="36874" name="Text Box 13"/>
          <p:cNvSpPr txBox="1">
            <a:spLocks noChangeArrowheads="1"/>
          </p:cNvSpPr>
          <p:nvPr/>
        </p:nvSpPr>
        <p:spPr bwMode="auto">
          <a:xfrm>
            <a:off x="4427543" y="1168006"/>
            <a:ext cx="1728787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4625062" y="1531910"/>
            <a:ext cx="2017712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保持生态</a:t>
            </a:r>
            <a:endParaRPr lang="en-US" altLang="zh-CN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  <a:p>
            <a:pPr algn="ctr" fontAlgn="base"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环境</a:t>
            </a:r>
            <a:endParaRPr lang="zh-CN" altLang="en-US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1652867" y="2477041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国泰民安</a:t>
            </a:r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5829090" y="2552587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经济繁荣</a:t>
            </a:r>
          </a:p>
        </p:txBody>
      </p:sp>
      <p:sp>
        <p:nvSpPr>
          <p:cNvPr id="36881" name="Text Box 22"/>
          <p:cNvSpPr txBox="1">
            <a:spLocks noChangeArrowheads="1"/>
          </p:cNvSpPr>
          <p:nvPr/>
        </p:nvSpPr>
        <p:spPr bwMode="auto">
          <a:xfrm>
            <a:off x="3924305" y="2085977"/>
            <a:ext cx="576263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36882" name="Text Box 23"/>
          <p:cNvSpPr txBox="1">
            <a:spLocks noChangeArrowheads="1"/>
          </p:cNvSpPr>
          <p:nvPr/>
        </p:nvSpPr>
        <p:spPr bwMode="auto">
          <a:xfrm>
            <a:off x="3959230" y="3075806"/>
            <a:ext cx="936625" cy="13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黑体" panose="02010609060101010101" pitchFamily="49" charset="-122"/>
              </a:rPr>
              <a:t>宋代经济启示</a:t>
            </a:r>
          </a:p>
        </p:txBody>
      </p:sp>
      <p:sp>
        <p:nvSpPr>
          <p:cNvPr id="20" name="矩形 19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今非昔比话变迁</a:t>
            </a:r>
          </a:p>
        </p:txBody>
      </p:sp>
      <p:sp>
        <p:nvSpPr>
          <p:cNvPr id="22" name="L 形 21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85821" y="664233"/>
            <a:ext cx="5206601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成今日之鉴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今日治国启示</a:t>
            </a: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325326" y="773743"/>
            <a:ext cx="351865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9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2" grpId="0"/>
      <p:bldP spid="210954" grpId="0"/>
      <p:bldP spid="210956" grpId="0"/>
      <p:bldP spid="210958" grpId="0"/>
      <p:bldP spid="210960" grpId="0"/>
      <p:bldP spid="2109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246568" y="1538924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557087" y="1240072"/>
            <a:ext cx="1392102" cy="625298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114755" y="1614310"/>
            <a:ext cx="45719" cy="941083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870813" y="1342244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4" name="Rounded Rectangle 13"/>
          <p:cNvSpPr/>
          <p:nvPr>
            <p:custDataLst>
              <p:tags r:id="rId8"/>
            </p:custDataLst>
          </p:nvPr>
        </p:nvSpPr>
        <p:spPr bwMode="auto">
          <a:xfrm rot="140878">
            <a:off x="1702420" y="2157532"/>
            <a:ext cx="1346357" cy="567306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" name="Rounded Rectangle 16"/>
          <p:cNvSpPr/>
          <p:nvPr>
            <p:custDataLst>
              <p:tags r:id="rId9"/>
            </p:custDataLst>
          </p:nvPr>
        </p:nvSpPr>
        <p:spPr>
          <a:xfrm rot="16340877">
            <a:off x="1170795" y="1927475"/>
            <a:ext cx="45719" cy="96372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2718" y="2206931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7" name="Rounded Rectangle 10"/>
          <p:cNvSpPr/>
          <p:nvPr>
            <p:custDataLst>
              <p:tags r:id="rId10"/>
            </p:custDataLst>
          </p:nvPr>
        </p:nvSpPr>
        <p:spPr>
          <a:xfrm rot="17768449">
            <a:off x="1157011" y="2209391"/>
            <a:ext cx="56498" cy="109981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Rounded Rectangle 13"/>
          <p:cNvSpPr/>
          <p:nvPr>
            <p:custDataLst>
              <p:tags r:id="rId11"/>
            </p:custDataLst>
          </p:nvPr>
        </p:nvSpPr>
        <p:spPr bwMode="auto">
          <a:xfrm rot="1862997">
            <a:off x="1731178" y="3012471"/>
            <a:ext cx="1273491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860223">
            <a:off x="1960687" y="3057532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sp>
        <p:nvSpPr>
          <p:cNvPr id="34" name="Rounded Rectangle 19"/>
          <p:cNvSpPr/>
          <p:nvPr>
            <p:custDataLst>
              <p:tags r:id="rId12"/>
            </p:custDataLst>
          </p:nvPr>
        </p:nvSpPr>
        <p:spPr bwMode="auto">
          <a:xfrm rot="20546288">
            <a:off x="3798847" y="761762"/>
            <a:ext cx="1291431" cy="421776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000" b="1" kern="0" dirty="0">
                <a:sym typeface="Arial" panose="020B0604020202020204" pitchFamily="34" charset="0"/>
              </a:rPr>
              <a:t>粮食作物</a:t>
            </a:r>
            <a:endParaRPr lang="en-US" sz="2000" b="1" kern="0" dirty="0">
              <a:sym typeface="Arial" panose="020B0604020202020204" pitchFamily="34" charset="0"/>
            </a:endParaRPr>
          </a:p>
        </p:txBody>
      </p:sp>
      <p:sp>
        <p:nvSpPr>
          <p:cNvPr id="35" name="Rounded Rectangle 22"/>
          <p:cNvSpPr/>
          <p:nvPr>
            <p:custDataLst>
              <p:tags r:id="rId13"/>
            </p:custDataLst>
          </p:nvPr>
        </p:nvSpPr>
        <p:spPr>
          <a:xfrm rot="15146288">
            <a:off x="3351254" y="759125"/>
            <a:ext cx="45719" cy="90362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Rounded Rectangle 22"/>
          <p:cNvSpPr/>
          <p:nvPr>
            <p:custDataLst>
              <p:tags r:id="rId14"/>
            </p:custDataLst>
          </p:nvPr>
        </p:nvSpPr>
        <p:spPr>
          <a:xfrm rot="11856881" flipV="1">
            <a:off x="2935690" y="1526926"/>
            <a:ext cx="902717" cy="5159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Rounded Rectangle 22"/>
          <p:cNvSpPr/>
          <p:nvPr>
            <p:custDataLst>
              <p:tags r:id="rId15"/>
            </p:custDataLst>
          </p:nvPr>
        </p:nvSpPr>
        <p:spPr>
          <a:xfrm rot="15146288">
            <a:off x="3542698" y="1667120"/>
            <a:ext cx="51289" cy="111150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Rounded Rectangle 22"/>
          <p:cNvSpPr/>
          <p:nvPr>
            <p:custDataLst>
              <p:tags r:id="rId16"/>
            </p:custDataLst>
          </p:nvPr>
        </p:nvSpPr>
        <p:spPr>
          <a:xfrm rot="11497764">
            <a:off x="2988297" y="2516615"/>
            <a:ext cx="1297634" cy="59547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Rounded Rectangle 22"/>
          <p:cNvSpPr/>
          <p:nvPr>
            <p:custDataLst>
              <p:tags r:id="rId17"/>
            </p:custDataLst>
          </p:nvPr>
        </p:nvSpPr>
        <p:spPr>
          <a:xfrm rot="12990373" flipV="1">
            <a:off x="2965235" y="2724727"/>
            <a:ext cx="977261" cy="61126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Rounded Rectangle 19"/>
          <p:cNvSpPr/>
          <p:nvPr>
            <p:custDataLst>
              <p:tags r:id="rId18"/>
            </p:custDataLst>
          </p:nvPr>
        </p:nvSpPr>
        <p:spPr bwMode="auto">
          <a:xfrm rot="296659">
            <a:off x="3879633" y="1494585"/>
            <a:ext cx="1213172" cy="396422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ym typeface="Arial" panose="020B0604020202020204" pitchFamily="34" charset="0"/>
              </a:rPr>
              <a:t>经济作物</a:t>
            </a:r>
            <a:endParaRPr lang="en-US" b="1" kern="0" dirty="0">
              <a:sym typeface="Arial" panose="020B0604020202020204" pitchFamily="34" charset="0"/>
            </a:endParaRPr>
          </a:p>
        </p:txBody>
      </p:sp>
      <p:sp>
        <p:nvSpPr>
          <p:cNvPr id="41" name="Rounded Rectangle 13"/>
          <p:cNvSpPr/>
          <p:nvPr>
            <p:custDataLst>
              <p:tags r:id="rId19"/>
            </p:custDataLst>
          </p:nvPr>
        </p:nvSpPr>
        <p:spPr bwMode="auto">
          <a:xfrm rot="140878">
            <a:off x="4120320" y="2012825"/>
            <a:ext cx="1133992" cy="356491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000000"/>
                </a:solidFill>
                <a:sym typeface="Arial" panose="020B0604020202020204" pitchFamily="34" charset="0"/>
              </a:rPr>
              <a:t>纺织业</a:t>
            </a:r>
            <a:endParaRPr lang="en-US" sz="2000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2" name="Rounded Rectangle 13"/>
          <p:cNvSpPr/>
          <p:nvPr>
            <p:custDataLst>
              <p:tags r:id="rId20"/>
            </p:custDataLst>
          </p:nvPr>
        </p:nvSpPr>
        <p:spPr bwMode="auto">
          <a:xfrm rot="140878">
            <a:off x="4326897" y="2544882"/>
            <a:ext cx="1133992" cy="356491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0000"/>
                </a:solidFill>
                <a:sym typeface="Arial" panose="020B0604020202020204" pitchFamily="34" charset="0"/>
              </a:rPr>
              <a:t>制瓷业</a:t>
            </a: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3" name="Rounded Rectangle 13"/>
          <p:cNvSpPr/>
          <p:nvPr>
            <p:custDataLst>
              <p:tags r:id="rId21"/>
            </p:custDataLst>
          </p:nvPr>
        </p:nvSpPr>
        <p:spPr bwMode="auto">
          <a:xfrm rot="833770">
            <a:off x="3856952" y="3044635"/>
            <a:ext cx="1114488" cy="407359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0000"/>
                </a:solidFill>
                <a:sym typeface="Arial" panose="020B0604020202020204" pitchFamily="34" charset="0"/>
              </a:rPr>
              <a:t>造船业</a:t>
            </a: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4" name="Rounded Rectangle 22"/>
          <p:cNvSpPr/>
          <p:nvPr>
            <p:custDataLst>
              <p:tags r:id="rId22"/>
            </p:custDataLst>
          </p:nvPr>
        </p:nvSpPr>
        <p:spPr>
          <a:xfrm rot="11191359" flipV="1">
            <a:off x="2852001" y="3650907"/>
            <a:ext cx="1595090" cy="4636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Rounded Rectangle 13"/>
          <p:cNvSpPr/>
          <p:nvPr>
            <p:custDataLst>
              <p:tags r:id="rId23"/>
            </p:custDataLst>
          </p:nvPr>
        </p:nvSpPr>
        <p:spPr bwMode="auto">
          <a:xfrm rot="1117759">
            <a:off x="4453688" y="3735720"/>
            <a:ext cx="1289405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城市商业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6" name="Rounded Rectangle 13"/>
          <p:cNvSpPr/>
          <p:nvPr>
            <p:custDataLst>
              <p:tags r:id="rId24"/>
            </p:custDataLst>
          </p:nvPr>
        </p:nvSpPr>
        <p:spPr bwMode="auto">
          <a:xfrm rot="1415072">
            <a:off x="4249202" y="4190617"/>
            <a:ext cx="1331002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海外贸易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7" name="Rounded Rectangle 13"/>
          <p:cNvSpPr/>
          <p:nvPr>
            <p:custDataLst>
              <p:tags r:id="rId25"/>
            </p:custDataLst>
          </p:nvPr>
        </p:nvSpPr>
        <p:spPr bwMode="auto">
          <a:xfrm rot="1174636">
            <a:off x="4244010" y="4631674"/>
            <a:ext cx="754876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货币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Rounded Rectangle 22"/>
          <p:cNvSpPr/>
          <p:nvPr>
            <p:custDataLst>
              <p:tags r:id="rId26"/>
            </p:custDataLst>
          </p:nvPr>
        </p:nvSpPr>
        <p:spPr>
          <a:xfrm rot="12009042">
            <a:off x="2760443" y="3908808"/>
            <a:ext cx="1582848" cy="4571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Rounded Rectangle 22"/>
          <p:cNvSpPr/>
          <p:nvPr>
            <p:custDataLst>
              <p:tags r:id="rId27"/>
            </p:custDataLst>
          </p:nvPr>
        </p:nvSpPr>
        <p:spPr>
          <a:xfrm rot="12742118">
            <a:off x="2674755" y="4198257"/>
            <a:ext cx="1820357" cy="4571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65" name="L 形 6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469542" y="1533189"/>
            <a:ext cx="1392102" cy="620266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095418" y="2000913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704201" y="1598342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58797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9" name="TextBox 18"/>
          <p:cNvSpPr txBox="1"/>
          <p:nvPr/>
        </p:nvSpPr>
        <p:spPr>
          <a:xfrm rot="1860223">
            <a:off x="1363269" y="2931797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3229008" y="1441299"/>
            <a:ext cx="520087" cy="473843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1" name="Oval 54"/>
            <p:cNvSpPr/>
            <p:nvPr>
              <p:custDataLst>
                <p:tags r:id="rId19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20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65576" y="1374866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3273556" y="2388545"/>
            <a:ext cx="503234" cy="471237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17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3286195" y="3324260"/>
            <a:ext cx="477955" cy="483436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7" name="Oval 58"/>
            <p:cNvSpPr/>
            <p:nvPr>
              <p:custDataLst>
                <p:tags r:id="rId15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065576" y="3324260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船在画中游</a:t>
            </a:r>
          </a:p>
        </p:txBody>
      </p:sp>
      <p:sp>
        <p:nvSpPr>
          <p:cNvPr id="31" name="矩形 30"/>
          <p:cNvSpPr/>
          <p:nvPr/>
        </p:nvSpPr>
        <p:spPr>
          <a:xfrm>
            <a:off x="4064317" y="2294741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  <p:sp>
        <p:nvSpPr>
          <p:cNvPr id="32" name="Rounded Rectangle 13"/>
          <p:cNvSpPr/>
          <p:nvPr>
            <p:custDataLst>
              <p:tags r:id="rId11"/>
            </p:custDataLst>
          </p:nvPr>
        </p:nvSpPr>
        <p:spPr bwMode="auto">
          <a:xfrm rot="140878">
            <a:off x="1532991" y="2295706"/>
            <a:ext cx="1409665" cy="618287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3" name="Rounded Rectangle 16"/>
          <p:cNvSpPr/>
          <p:nvPr>
            <p:custDataLst>
              <p:tags r:id="rId12"/>
            </p:custDataLst>
          </p:nvPr>
        </p:nvSpPr>
        <p:spPr>
          <a:xfrm rot="16340877">
            <a:off x="1157574" y="2278038"/>
            <a:ext cx="45719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1197" y="2397361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35" name="Rounded Rectangle 10"/>
          <p:cNvSpPr/>
          <p:nvPr>
            <p:custDataLst>
              <p:tags r:id="rId13"/>
            </p:custDataLst>
          </p:nvPr>
        </p:nvSpPr>
        <p:spPr>
          <a:xfrm rot="17768449">
            <a:off x="1166587" y="2523100"/>
            <a:ext cx="45719" cy="648396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Rounded Rectangle 13"/>
          <p:cNvSpPr/>
          <p:nvPr>
            <p:custDataLst>
              <p:tags r:id="rId14"/>
            </p:custDataLst>
          </p:nvPr>
        </p:nvSpPr>
        <p:spPr bwMode="auto">
          <a:xfrm rot="1398767">
            <a:off x="1510479" y="3093136"/>
            <a:ext cx="1371570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860223">
            <a:off x="1758665" y="3133010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4" grpId="0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流程图: 过程 30"/>
          <p:cNvSpPr/>
          <p:nvPr/>
        </p:nvSpPr>
        <p:spPr>
          <a:xfrm>
            <a:off x="7092285" y="2512345"/>
            <a:ext cx="1692187" cy="167764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的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4" y="1164632"/>
            <a:ext cx="5537842" cy="3696843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99"/>
          <p:cNvSpPr txBox="1">
            <a:spLocks noChangeArrowheads="1"/>
          </p:cNvSpPr>
          <p:nvPr/>
        </p:nvSpPr>
        <p:spPr bwMode="auto">
          <a:xfrm>
            <a:off x="304128" y="4520187"/>
            <a:ext cx="1459561" cy="461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6" rIns="91432" bIns="45716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耕获图</a:t>
            </a:r>
            <a:r>
              <a:rPr lang="en-US" altLang="zh-CN" sz="2400" dirty="0">
                <a:latin typeface="+mn-ea"/>
              </a:rPr>
              <a:t>》</a:t>
            </a: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195600" y="772018"/>
            <a:ext cx="365381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0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687951" y="71528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作物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" y="21374"/>
            <a:ext cx="9168289" cy="593852"/>
            <a:chOff x="0" y="21374"/>
            <a:chExt cx="9168289" cy="504423"/>
          </a:xfrm>
        </p:grpSpPr>
        <p:sp>
          <p:nvSpPr>
            <p:cNvPr id="23" name="矩形 22"/>
            <p:cNvSpPr/>
            <p:nvPr/>
          </p:nvSpPr>
          <p:spPr bwMode="auto">
            <a:xfrm flipV="1">
              <a:off x="0" y="21374"/>
              <a:ext cx="9168289" cy="504423"/>
            </a:xfrm>
            <a:prstGeom prst="rect">
              <a:avLst/>
            </a:prstGeom>
            <a:solidFill>
              <a:srgbClr val="A85008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rgbClr val="C0504D">
                  <a:lumMod val="60000"/>
                  <a:lumOff val="40000"/>
                  <a:alpha val="40000"/>
                </a:srgbClr>
              </a:glow>
            </a:effectLst>
          </p:spPr>
          <p:txBody>
            <a:bodyPr lIns="68553" tIns="34278" rIns="68553" bIns="34278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801370">
                <a:defRPr/>
              </a:pPr>
              <a:endParaRPr lang="zh-CN" altLang="en-US" sz="1200" dirty="0">
                <a:ln>
                  <a:solidFill>
                    <a:srgbClr val="660033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7504" y="42756"/>
              <a:ext cx="6768752" cy="444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壹   富庶天下看发展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7168725" y="2512344"/>
            <a:ext cx="1723756" cy="156965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白如玉，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穿黄袍，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只有一点大，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都是宝中宝。</a:t>
            </a:r>
          </a:p>
        </p:txBody>
      </p:sp>
      <p:pic>
        <p:nvPicPr>
          <p:cNvPr id="1025" name="Picture 1" descr="C:\Users\57015\Documents\Tencent Files\570152921\Image\C2C\D45D19PSDZ~~F3EEMCTRRX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01" y="2950335"/>
            <a:ext cx="3440461" cy="20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椭圆 31"/>
          <p:cNvSpPr/>
          <p:nvPr/>
        </p:nvSpPr>
        <p:spPr>
          <a:xfrm>
            <a:off x="1187624" y="3075811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7092285" y="2211711"/>
            <a:ext cx="1944212" cy="2232248"/>
          </a:xfrm>
          <a:prstGeom prst="frame">
            <a:avLst>
              <a:gd name="adj1" fmla="val 50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05503" y="2228524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004320" y="3603956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13173812">
            <a:off x="577937" y="159985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sp>
        <p:nvSpPr>
          <p:cNvPr id="29" name="矩形 28"/>
          <p:cNvSpPr/>
          <p:nvPr/>
        </p:nvSpPr>
        <p:spPr>
          <a:xfrm>
            <a:off x="1426053" y="1406677"/>
            <a:ext cx="5554763" cy="1107990"/>
          </a:xfrm>
          <a:prstGeom prst="rect">
            <a:avLst/>
          </a:prstGeom>
          <a:solidFill>
            <a:srgbClr val="FFFF99"/>
          </a:solidFill>
        </p:spPr>
        <p:txBody>
          <a:bodyPr wrap="square" lIns="91432" tIns="45716" rIns="91432" bIns="45716">
            <a:spAutoFit/>
          </a:bodyPr>
          <a:lstStyle/>
          <a:p>
            <a:r>
              <a:rPr lang="zh-CN" altLang="en-US" sz="2200" dirty="0">
                <a:latin typeface="+mn-ea"/>
              </a:rPr>
              <a:t>     “又今江浙间，有稻粒稍细，耐水旱，而成实早，作饭差硬，土人谓之占城稻。”</a:t>
            </a:r>
            <a:br>
              <a:rPr lang="zh-CN" altLang="en-US" sz="2200" dirty="0">
                <a:latin typeface="+mn-ea"/>
              </a:rPr>
            </a:br>
            <a:r>
              <a:rPr lang="zh-CN" altLang="en-US" sz="2200" dirty="0">
                <a:latin typeface="+mn-ea"/>
              </a:rPr>
              <a:t>                                    </a:t>
            </a:r>
            <a:r>
              <a:rPr lang="en-US" altLang="zh-CN" sz="2200" dirty="0">
                <a:latin typeface="+mn-ea"/>
              </a:rPr>
              <a:t>——</a:t>
            </a:r>
            <a:r>
              <a:rPr lang="zh-CN" altLang="en-US" sz="2200" dirty="0">
                <a:latin typeface="+mn-ea"/>
              </a:rPr>
              <a:t>宋史</a:t>
            </a:r>
            <a:r>
              <a:rPr lang="en-US" altLang="zh-CN" sz="2200" dirty="0">
                <a:latin typeface="+mn-ea"/>
              </a:rPr>
              <a:t>《</a:t>
            </a:r>
            <a:r>
              <a:rPr lang="zh-CN" altLang="en-US" sz="2200" dirty="0">
                <a:latin typeface="+mn-ea"/>
              </a:rPr>
              <a:t>食货志</a:t>
            </a:r>
            <a:r>
              <a:rPr lang="en-US" altLang="zh-CN" sz="2200" dirty="0">
                <a:latin typeface="+mn-ea"/>
              </a:rPr>
              <a:t>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2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宋商业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>
            <a:fillRect/>
          </a:stretch>
        </p:blipFill>
        <p:spPr bwMode="auto">
          <a:xfrm>
            <a:off x="5521092" y="195487"/>
            <a:ext cx="3455615" cy="485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/>
          <p:nvPr/>
        </p:nvSpPr>
        <p:spPr bwMode="auto">
          <a:xfrm>
            <a:off x="8110843" y="2197183"/>
            <a:ext cx="358443" cy="30353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zh-CN" altLang="en-US" sz="2000" b="1" kern="0" noProof="1">
                <a:latin typeface="Times New Roman" panose="02020603050405020304" pitchFamily="18" charset="0"/>
                <a:cs typeface="+mn-ea"/>
              </a:rPr>
              <a:t>苏州</a:t>
            </a:r>
            <a:endParaRPr lang="zh-CN" altLang="en-US" sz="2000" b="1" kern="0" noProof="1">
              <a:latin typeface="Times New Roman" panose="02020603050405020304" pitchFamily="18" charset="0"/>
            </a:endParaRPr>
          </a:p>
        </p:txBody>
      </p:sp>
      <p:sp>
        <p:nvSpPr>
          <p:cNvPr id="15" name="Oval 6"/>
          <p:cNvSpPr/>
          <p:nvPr/>
        </p:nvSpPr>
        <p:spPr bwMode="auto">
          <a:xfrm>
            <a:off x="8010031" y="2499376"/>
            <a:ext cx="353963" cy="30353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zh-CN" altLang="en-US" sz="2000" b="1" kern="0" noProof="1">
                <a:latin typeface="Times New Roman" panose="02020603050405020304" pitchFamily="18" charset="0"/>
                <a:cs typeface="+mn-ea"/>
              </a:rPr>
              <a:t>湖州</a:t>
            </a:r>
            <a:endParaRPr lang="zh-CN" altLang="en-US" sz="2000" b="1" kern="0" noProof="1">
              <a:latin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7974" y="869708"/>
            <a:ext cx="2199037" cy="400103"/>
          </a:xfrm>
          <a:prstGeom prst="rect">
            <a:avLst/>
          </a:prstGeom>
          <a:solidFill>
            <a:schemeClr val="bg1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000" dirty="0"/>
              <a:t>苏湖熟，天下足</a:t>
            </a:r>
          </a:p>
        </p:txBody>
      </p:sp>
      <p:sp>
        <p:nvSpPr>
          <p:cNvPr id="17" name="Text Box 5" descr="再生纸"/>
          <p:cNvSpPr txBox="1">
            <a:spLocks noChangeArrowheads="1"/>
          </p:cNvSpPr>
          <p:nvPr/>
        </p:nvSpPr>
        <p:spPr bwMode="auto">
          <a:xfrm>
            <a:off x="314357" y="1510247"/>
            <a:ext cx="2332618" cy="2585317"/>
          </a:xfrm>
          <a:prstGeom prst="rect">
            <a:avLst/>
          </a:prstGeom>
          <a:solidFill>
            <a:srgbClr val="FFCC99"/>
          </a:solidFill>
          <a:ln w="28575">
            <a:noFill/>
            <a:miter lim="800000"/>
          </a:ln>
        </p:spPr>
        <p:txBody>
          <a:bodyPr vert="horz" wrap="square" lIns="91432" tIns="45716" rIns="91432" bIns="45716" numCol="1" anchor="t" anchorCtr="0" compatLnSpc="1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kern="0" dirty="0">
                <a:solidFill>
                  <a:sysClr val="window" lastClr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</a:t>
            </a:r>
            <a:r>
              <a:rPr kumimoji="1" lang="zh-CN" altLang="en-US" sz="2000" kern="0" dirty="0">
                <a:latin typeface="+mn-ea"/>
                <a:ea typeface="+mn-ea"/>
              </a:rPr>
              <a:t>棉之为用，可以御寒，可以生暖，盖老少贵贱无不赖之。其衣被天下后世，为功殆过于蚕桑也。</a:t>
            </a:r>
            <a:endParaRPr kumimoji="1" lang="en-US" altLang="zh-CN" sz="2000" kern="0" dirty="0">
              <a:latin typeface="+mn-ea"/>
              <a:ea typeface="+mn-ea"/>
            </a:endParaRPr>
          </a:p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sz="2000" kern="0" dirty="0">
                <a:latin typeface="+mn-ea"/>
                <a:ea typeface="+mn-ea"/>
              </a:rPr>
              <a:t> </a:t>
            </a:r>
            <a:r>
              <a:rPr kumimoji="1" lang="en-US" altLang="zh-CN" sz="1600" kern="0" dirty="0">
                <a:latin typeface="+mn-ea"/>
                <a:ea typeface="+mn-ea"/>
              </a:rPr>
              <a:t>——</a:t>
            </a:r>
            <a:r>
              <a:rPr kumimoji="1" lang="zh-CN" altLang="en-US" sz="1600" kern="0" dirty="0">
                <a:latin typeface="+mn-ea"/>
                <a:ea typeface="+mn-ea"/>
              </a:rPr>
              <a:t>王应奎</a:t>
            </a:r>
            <a:r>
              <a:rPr kumimoji="1" lang="en-US" altLang="zh-CN" sz="1600" kern="0" dirty="0">
                <a:latin typeface="+mn-ea"/>
                <a:ea typeface="+mn-ea"/>
              </a:rPr>
              <a:t>《</a:t>
            </a:r>
            <a:r>
              <a:rPr kumimoji="1" lang="zh-CN" altLang="en-US" sz="1600" kern="0" dirty="0">
                <a:latin typeface="+mn-ea"/>
                <a:ea typeface="+mn-ea"/>
              </a:rPr>
              <a:t>柳南续笔</a:t>
            </a:r>
            <a:r>
              <a:rPr kumimoji="1" lang="en-US" altLang="zh-CN" sz="1600" kern="0" dirty="0">
                <a:latin typeface="+mn-ea"/>
                <a:ea typeface="+mn-ea"/>
              </a:rPr>
              <a:t>》</a:t>
            </a:r>
            <a:endParaRPr kumimoji="1" lang="en-US" altLang="zh-CN" sz="1800" kern="0" dirty="0">
              <a:latin typeface="+mn-ea"/>
              <a:ea typeface="+mn-ea"/>
            </a:endParaRPr>
          </a:p>
        </p:txBody>
      </p:sp>
      <p:sp>
        <p:nvSpPr>
          <p:cNvPr id="18" name="Freeform 27"/>
          <p:cNvSpPr/>
          <p:nvPr/>
        </p:nvSpPr>
        <p:spPr bwMode="auto">
          <a:xfrm rot="20720945">
            <a:off x="6979118" y="3760722"/>
            <a:ext cx="935037" cy="720725"/>
          </a:xfrm>
          <a:custGeom>
            <a:avLst/>
            <a:gdLst>
              <a:gd name="T0" fmla="*/ 0 w 499"/>
              <a:gd name="T1" fmla="*/ 719403 h 545"/>
              <a:gd name="T2" fmla="*/ 595875 w 499"/>
              <a:gd name="T3" fmla="*/ 600384 h 545"/>
              <a:gd name="T4" fmla="*/ 935037 w 499"/>
              <a:gd name="T5" fmla="*/ 0 h 545"/>
              <a:gd name="T6" fmla="*/ 0 60000 65536"/>
              <a:gd name="T7" fmla="*/ 0 60000 65536"/>
              <a:gd name="T8" fmla="*/ 0 60000 65536"/>
              <a:gd name="T9" fmla="*/ 0 w 499"/>
              <a:gd name="T10" fmla="*/ 0 h 545"/>
              <a:gd name="T11" fmla="*/ 499 w 499"/>
              <a:gd name="T12" fmla="*/ 545 h 5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9" h="545">
                <a:moveTo>
                  <a:pt x="0" y="544"/>
                </a:moveTo>
                <a:cubicBezTo>
                  <a:pt x="117" y="544"/>
                  <a:pt x="235" y="545"/>
                  <a:pt x="318" y="454"/>
                </a:cubicBezTo>
                <a:cubicBezTo>
                  <a:pt x="401" y="363"/>
                  <a:pt x="469" y="76"/>
                  <a:pt x="499" y="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29"/>
          <p:cNvSpPr>
            <a:spLocks noChangeShapeType="1"/>
          </p:cNvSpPr>
          <p:nvPr/>
        </p:nvSpPr>
        <p:spPr bwMode="auto">
          <a:xfrm flipH="1" flipV="1">
            <a:off x="7048965" y="3473385"/>
            <a:ext cx="576262" cy="719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Freeform 37"/>
          <p:cNvSpPr/>
          <p:nvPr/>
        </p:nvSpPr>
        <p:spPr bwMode="auto">
          <a:xfrm>
            <a:off x="6113931" y="2681222"/>
            <a:ext cx="1679575" cy="1235075"/>
          </a:xfrm>
          <a:custGeom>
            <a:avLst/>
            <a:gdLst>
              <a:gd name="T0" fmla="*/ 287338 w 1058"/>
              <a:gd name="T1" fmla="*/ 444500 h 778"/>
              <a:gd name="T2" fmla="*/ 215900 w 1058"/>
              <a:gd name="T3" fmla="*/ 300038 h 778"/>
              <a:gd name="T4" fmla="*/ 71438 w 1058"/>
              <a:gd name="T5" fmla="*/ 371475 h 778"/>
              <a:gd name="T6" fmla="*/ 0 w 1058"/>
              <a:gd name="T7" fmla="*/ 300038 h 778"/>
              <a:gd name="T8" fmla="*/ 71438 w 1058"/>
              <a:gd name="T9" fmla="*/ 444500 h 778"/>
              <a:gd name="T10" fmla="*/ 71438 w 1058"/>
              <a:gd name="T11" fmla="*/ 587375 h 778"/>
              <a:gd name="T12" fmla="*/ 215900 w 1058"/>
              <a:gd name="T13" fmla="*/ 660400 h 778"/>
              <a:gd name="T14" fmla="*/ 287338 w 1058"/>
              <a:gd name="T15" fmla="*/ 587375 h 778"/>
              <a:gd name="T16" fmla="*/ 431800 w 1058"/>
              <a:gd name="T17" fmla="*/ 587375 h 778"/>
              <a:gd name="T18" fmla="*/ 503238 w 1058"/>
              <a:gd name="T19" fmla="*/ 731838 h 778"/>
              <a:gd name="T20" fmla="*/ 576263 w 1058"/>
              <a:gd name="T21" fmla="*/ 1092200 h 778"/>
              <a:gd name="T22" fmla="*/ 576263 w 1058"/>
              <a:gd name="T23" fmla="*/ 1235075 h 778"/>
              <a:gd name="T24" fmla="*/ 647700 w 1058"/>
              <a:gd name="T25" fmla="*/ 1092200 h 778"/>
              <a:gd name="T26" fmla="*/ 792163 w 1058"/>
              <a:gd name="T27" fmla="*/ 1092200 h 778"/>
              <a:gd name="T28" fmla="*/ 863600 w 1058"/>
              <a:gd name="T29" fmla="*/ 947738 h 778"/>
              <a:gd name="T30" fmla="*/ 863600 w 1058"/>
              <a:gd name="T31" fmla="*/ 803275 h 778"/>
              <a:gd name="T32" fmla="*/ 935038 w 1058"/>
              <a:gd name="T33" fmla="*/ 731838 h 778"/>
              <a:gd name="T34" fmla="*/ 1008063 w 1058"/>
              <a:gd name="T35" fmla="*/ 660400 h 778"/>
              <a:gd name="T36" fmla="*/ 1079500 w 1058"/>
              <a:gd name="T37" fmla="*/ 731838 h 778"/>
              <a:gd name="T38" fmla="*/ 1223963 w 1058"/>
              <a:gd name="T39" fmla="*/ 660400 h 778"/>
              <a:gd name="T40" fmla="*/ 1295400 w 1058"/>
              <a:gd name="T41" fmla="*/ 444500 h 778"/>
              <a:gd name="T42" fmla="*/ 1368425 w 1058"/>
              <a:gd name="T43" fmla="*/ 371475 h 778"/>
              <a:gd name="T44" fmla="*/ 1368425 w 1058"/>
              <a:gd name="T45" fmla="*/ 155575 h 778"/>
              <a:gd name="T46" fmla="*/ 1368425 w 1058"/>
              <a:gd name="T47" fmla="*/ 11113 h 778"/>
              <a:gd name="T48" fmla="*/ 1511300 w 1058"/>
              <a:gd name="T49" fmla="*/ 84138 h 778"/>
              <a:gd name="T50" fmla="*/ 1655763 w 1058"/>
              <a:gd name="T51" fmla="*/ 227013 h 778"/>
              <a:gd name="T52" fmla="*/ 1655763 w 1058"/>
              <a:gd name="T53" fmla="*/ 300038 h 778"/>
              <a:gd name="T54" fmla="*/ 1655763 w 1058"/>
              <a:gd name="T55" fmla="*/ 227013 h 778"/>
              <a:gd name="T56" fmla="*/ 1655763 w 1058"/>
              <a:gd name="T57" fmla="*/ 300038 h 77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058"/>
              <a:gd name="T88" fmla="*/ 0 h 778"/>
              <a:gd name="T89" fmla="*/ 1058 w 1058"/>
              <a:gd name="T90" fmla="*/ 778 h 77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058" h="778">
                <a:moveTo>
                  <a:pt x="181" y="280"/>
                </a:moveTo>
                <a:cubicBezTo>
                  <a:pt x="170" y="238"/>
                  <a:pt x="159" y="197"/>
                  <a:pt x="136" y="189"/>
                </a:cubicBezTo>
                <a:cubicBezTo>
                  <a:pt x="113" y="181"/>
                  <a:pt x="68" y="234"/>
                  <a:pt x="45" y="234"/>
                </a:cubicBezTo>
                <a:cubicBezTo>
                  <a:pt x="22" y="234"/>
                  <a:pt x="0" y="181"/>
                  <a:pt x="0" y="189"/>
                </a:cubicBezTo>
                <a:cubicBezTo>
                  <a:pt x="0" y="197"/>
                  <a:pt x="38" y="250"/>
                  <a:pt x="45" y="280"/>
                </a:cubicBezTo>
                <a:cubicBezTo>
                  <a:pt x="52" y="310"/>
                  <a:pt x="30" y="347"/>
                  <a:pt x="45" y="370"/>
                </a:cubicBezTo>
                <a:cubicBezTo>
                  <a:pt x="60" y="393"/>
                  <a:pt x="113" y="416"/>
                  <a:pt x="136" y="416"/>
                </a:cubicBezTo>
                <a:cubicBezTo>
                  <a:pt x="159" y="416"/>
                  <a:pt x="158" y="378"/>
                  <a:pt x="181" y="370"/>
                </a:cubicBezTo>
                <a:cubicBezTo>
                  <a:pt x="204" y="362"/>
                  <a:pt x="249" y="355"/>
                  <a:pt x="272" y="370"/>
                </a:cubicBezTo>
                <a:cubicBezTo>
                  <a:pt x="295" y="385"/>
                  <a:pt x="302" y="408"/>
                  <a:pt x="317" y="461"/>
                </a:cubicBezTo>
                <a:cubicBezTo>
                  <a:pt x="332" y="514"/>
                  <a:pt x="355" y="635"/>
                  <a:pt x="363" y="688"/>
                </a:cubicBezTo>
                <a:cubicBezTo>
                  <a:pt x="371" y="741"/>
                  <a:pt x="356" y="778"/>
                  <a:pt x="363" y="778"/>
                </a:cubicBezTo>
                <a:cubicBezTo>
                  <a:pt x="370" y="778"/>
                  <a:pt x="385" y="703"/>
                  <a:pt x="408" y="688"/>
                </a:cubicBezTo>
                <a:cubicBezTo>
                  <a:pt x="431" y="673"/>
                  <a:pt x="476" y="703"/>
                  <a:pt x="499" y="688"/>
                </a:cubicBezTo>
                <a:cubicBezTo>
                  <a:pt x="522" y="673"/>
                  <a:pt x="537" y="627"/>
                  <a:pt x="544" y="597"/>
                </a:cubicBezTo>
                <a:cubicBezTo>
                  <a:pt x="551" y="567"/>
                  <a:pt x="537" y="529"/>
                  <a:pt x="544" y="506"/>
                </a:cubicBezTo>
                <a:cubicBezTo>
                  <a:pt x="551" y="483"/>
                  <a:pt x="574" y="476"/>
                  <a:pt x="589" y="461"/>
                </a:cubicBezTo>
                <a:cubicBezTo>
                  <a:pt x="604" y="446"/>
                  <a:pt x="620" y="416"/>
                  <a:pt x="635" y="416"/>
                </a:cubicBezTo>
                <a:cubicBezTo>
                  <a:pt x="650" y="416"/>
                  <a:pt x="657" y="461"/>
                  <a:pt x="680" y="461"/>
                </a:cubicBezTo>
                <a:cubicBezTo>
                  <a:pt x="703" y="461"/>
                  <a:pt x="748" y="446"/>
                  <a:pt x="771" y="416"/>
                </a:cubicBezTo>
                <a:cubicBezTo>
                  <a:pt x="794" y="386"/>
                  <a:pt x="801" y="310"/>
                  <a:pt x="816" y="280"/>
                </a:cubicBezTo>
                <a:cubicBezTo>
                  <a:pt x="831" y="250"/>
                  <a:pt x="854" y="264"/>
                  <a:pt x="862" y="234"/>
                </a:cubicBezTo>
                <a:cubicBezTo>
                  <a:pt x="870" y="204"/>
                  <a:pt x="862" y="136"/>
                  <a:pt x="862" y="98"/>
                </a:cubicBezTo>
                <a:cubicBezTo>
                  <a:pt x="862" y="60"/>
                  <a:pt x="847" y="14"/>
                  <a:pt x="862" y="7"/>
                </a:cubicBezTo>
                <a:cubicBezTo>
                  <a:pt x="877" y="0"/>
                  <a:pt x="922" y="30"/>
                  <a:pt x="952" y="53"/>
                </a:cubicBezTo>
                <a:cubicBezTo>
                  <a:pt x="982" y="76"/>
                  <a:pt x="1028" y="120"/>
                  <a:pt x="1043" y="143"/>
                </a:cubicBezTo>
                <a:cubicBezTo>
                  <a:pt x="1058" y="166"/>
                  <a:pt x="1043" y="189"/>
                  <a:pt x="1043" y="189"/>
                </a:cubicBezTo>
                <a:cubicBezTo>
                  <a:pt x="1043" y="189"/>
                  <a:pt x="1043" y="143"/>
                  <a:pt x="1043" y="143"/>
                </a:cubicBezTo>
                <a:cubicBezTo>
                  <a:pt x="1043" y="143"/>
                  <a:pt x="1043" y="166"/>
                  <a:pt x="1043" y="189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 rot="18507462">
            <a:off x="7058664" y="4002164"/>
            <a:ext cx="204297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新魏" panose="02010800040101010101" pitchFamily="2" charset="-122"/>
              </a:rPr>
              <a:t>广东福建</a:t>
            </a: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 rot="21303014">
            <a:off x="5792373" y="2232395"/>
            <a:ext cx="181612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新魏" panose="02010800040101010101" pitchFamily="2" charset="-122"/>
              </a:rPr>
              <a:t>江淮川蜀</a:t>
            </a:r>
          </a:p>
        </p:txBody>
      </p:sp>
      <p:pic>
        <p:nvPicPr>
          <p:cNvPr id="23" name="Picture 13" descr="水稻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40" y="2030095"/>
            <a:ext cx="552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2006391721139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744" y="3398913"/>
            <a:ext cx="690038" cy="61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 bwMode="auto">
          <a:xfrm flipV="1">
            <a:off x="12224" y="21374"/>
            <a:ext cx="9168289" cy="54460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2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7505" y="32313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pic>
        <p:nvPicPr>
          <p:cNvPr id="30" name="Picture 11" descr="back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48" y="2764386"/>
            <a:ext cx="912497" cy="59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3347869" y="750342"/>
            <a:ext cx="1492700" cy="2548417"/>
          </a:xfrm>
          <a:prstGeom prst="rect">
            <a:avLst/>
          </a:prstGeom>
          <a:solidFill>
            <a:srgbClr val="FFCC00"/>
          </a:solidFill>
        </p:spPr>
        <p:txBody>
          <a:bodyPr vert="eaVert" wrap="square" lIns="91432" tIns="45716" rIns="91432" bIns="45716">
            <a:spAutoFit/>
          </a:bodyPr>
          <a:lstStyle/>
          <a:p>
            <a:pPr>
              <a:lnSpc>
                <a:spcPts val="3400"/>
              </a:lnSpc>
            </a:pPr>
            <a:r>
              <a:rPr kumimoji="1" lang="zh-CN" altLang="en-US" sz="2000" kern="0" dirty="0">
                <a:latin typeface="+mn-ea"/>
              </a:rPr>
              <a:t>盖人家每日不可闕者，柴米油盐酱醋茶。</a:t>
            </a:r>
            <a:endParaRPr kumimoji="1" lang="en-US" altLang="zh-CN" sz="2000" kern="0" dirty="0">
              <a:latin typeface="+mn-ea"/>
            </a:endParaRPr>
          </a:p>
          <a:p>
            <a:pPr>
              <a:lnSpc>
                <a:spcPts val="3400"/>
              </a:lnSpc>
            </a:pPr>
            <a:r>
              <a:rPr kumimoji="1" lang="en-US" altLang="zh-CN" sz="1600" kern="0" dirty="0">
                <a:latin typeface="+mn-ea"/>
              </a:rPr>
              <a:t>——</a:t>
            </a:r>
            <a:r>
              <a:rPr kumimoji="1" lang="zh-CN" altLang="en-US" sz="1600" kern="0" dirty="0">
                <a:latin typeface="+mn-ea"/>
              </a:rPr>
              <a:t>南宋 吴自牧</a:t>
            </a:r>
            <a:r>
              <a:rPr kumimoji="1" lang="en-US" altLang="zh-CN" sz="1600" kern="0" dirty="0">
                <a:latin typeface="+mn-ea"/>
              </a:rPr>
              <a:t>《</a:t>
            </a:r>
            <a:r>
              <a:rPr kumimoji="1" lang="zh-CN" altLang="en-US" sz="1600" kern="0" dirty="0">
                <a:latin typeface="+mn-ea"/>
              </a:rPr>
              <a:t>梦粱录</a:t>
            </a:r>
            <a:r>
              <a:rPr kumimoji="1" lang="en-US" altLang="zh-CN" sz="1600" kern="0" dirty="0">
                <a:latin typeface="+mn-ea"/>
              </a:rPr>
              <a:t>》</a:t>
            </a:r>
            <a:endParaRPr kumimoji="1" lang="zh-CN" altLang="en-US" sz="1600" kern="0" dirty="0">
              <a:latin typeface="+mn-ea"/>
            </a:endParaRPr>
          </a:p>
        </p:txBody>
      </p:sp>
      <p:sp>
        <p:nvSpPr>
          <p:cNvPr id="32" name="L 形 31"/>
          <p:cNvSpPr/>
          <p:nvPr/>
        </p:nvSpPr>
        <p:spPr>
          <a:xfrm rot="13173812">
            <a:off x="577937" y="159985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pic>
        <p:nvPicPr>
          <p:cNvPr id="4097" name="Picture 1" descr="C:\Users\57015\Documents\Tencent Files\570152921\Image\C2C\T47{{`@I9R`1K}O155Q{86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28" y="3398913"/>
            <a:ext cx="2588951" cy="160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323529" y="713600"/>
            <a:ext cx="365381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6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任意多边形 28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27584" y="670019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作物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的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2" y="1233413"/>
            <a:ext cx="5537842" cy="36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891745" y="642356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技术</a:t>
            </a: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369877" y="685934"/>
            <a:ext cx="380607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15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 bwMode="auto">
          <a:xfrm flipV="1">
            <a:off x="6" y="21374"/>
            <a:ext cx="9168289" cy="54460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2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9" name="椭圆 18"/>
          <p:cNvSpPr/>
          <p:nvPr/>
        </p:nvSpPr>
        <p:spPr>
          <a:xfrm>
            <a:off x="1907705" y="2396395"/>
            <a:ext cx="1772037" cy="93610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048552" y="3968016"/>
            <a:ext cx="1656184" cy="5760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7"/>
          <p:cNvGrpSpPr/>
          <p:nvPr/>
        </p:nvGrpSpPr>
        <p:grpSpPr bwMode="auto">
          <a:xfrm>
            <a:off x="6120524" y="843423"/>
            <a:ext cx="2123883" cy="1512830"/>
            <a:chOff x="3534" y="2206"/>
            <a:chExt cx="2355" cy="1817"/>
          </a:xfrm>
        </p:grpSpPr>
        <p:pic>
          <p:nvPicPr>
            <p:cNvPr id="25" name="Picture 8" descr="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" y="2206"/>
              <a:ext cx="2355" cy="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3543" y="2342"/>
              <a:ext cx="978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Times New Roman" panose="02020603050405020304" pitchFamily="18" charset="0"/>
                </a:rPr>
                <a:t>曲辕犁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54" y="2854634"/>
            <a:ext cx="2195175" cy="1540281"/>
          </a:xfrm>
          <a:prstGeom prst="rect">
            <a:avLst/>
          </a:prstGeom>
        </p:spPr>
      </p:pic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6896129" y="4530152"/>
            <a:ext cx="1262536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秧马</a:t>
            </a:r>
          </a:p>
        </p:txBody>
      </p:sp>
      <p:sp>
        <p:nvSpPr>
          <p:cNvPr id="29" name="L 形 28"/>
          <p:cNvSpPr/>
          <p:nvPr/>
        </p:nvSpPr>
        <p:spPr>
          <a:xfrm rot="13173812">
            <a:off x="649945" y="117594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sp>
        <p:nvSpPr>
          <p:cNvPr id="22" name="椭圆 21"/>
          <p:cNvSpPr/>
          <p:nvPr/>
        </p:nvSpPr>
        <p:spPr>
          <a:xfrm>
            <a:off x="1108461" y="3507855"/>
            <a:ext cx="1656184" cy="69298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72775" y="3440109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/>
              <a:t>复种技术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387507" y="1417169"/>
            <a:ext cx="1243919" cy="536549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058779" y="1837308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582781" y="1467389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4" name="Rounded Rectangle 13"/>
          <p:cNvSpPr/>
          <p:nvPr>
            <p:custDataLst>
              <p:tags r:id="rId8"/>
            </p:custDataLst>
          </p:nvPr>
        </p:nvSpPr>
        <p:spPr bwMode="auto">
          <a:xfrm rot="140878">
            <a:off x="1380591" y="2143306"/>
            <a:ext cx="1409665" cy="618287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" name="Rounded Rectangle 16"/>
          <p:cNvSpPr/>
          <p:nvPr>
            <p:custDataLst>
              <p:tags r:id="rId9"/>
            </p:custDataLst>
          </p:nvPr>
        </p:nvSpPr>
        <p:spPr>
          <a:xfrm rot="16340877">
            <a:off x="1065911" y="2118959"/>
            <a:ext cx="70221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8797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9" name="TextBox 18"/>
          <p:cNvSpPr txBox="1"/>
          <p:nvPr/>
        </p:nvSpPr>
        <p:spPr>
          <a:xfrm rot="1860223">
            <a:off x="1363269" y="2931797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3096916" y="1316809"/>
            <a:ext cx="438723" cy="473843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1" name="Oval 54"/>
            <p:cNvSpPr/>
            <p:nvPr>
              <p:custDataLst>
                <p:tags r:id="rId14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15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1"/>
            </p:custDataLst>
          </p:nvPr>
        </p:nvGrpSpPr>
        <p:grpSpPr>
          <a:xfrm>
            <a:off x="3077635" y="2288993"/>
            <a:ext cx="503234" cy="471237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1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851920" y="1258549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sp>
        <p:nvSpPr>
          <p:cNvPr id="30" name="矩形 29"/>
          <p:cNvSpPr/>
          <p:nvPr/>
        </p:nvSpPr>
        <p:spPr>
          <a:xfrm>
            <a:off x="3697591" y="2183407"/>
            <a:ext cx="2450640" cy="58476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120_21"/>
  <p:tag name="KSO_WM_TEMPLATE_SUBCATEGORY" val="0"/>
  <p:tag name="KSO_WM_TEMPLATE_MASTER_TYPE" val="1"/>
  <p:tag name="KSO_WM_TEMPLATE_COLOR_TYPE" val="1"/>
  <p:tag name="KSO_WM_SLIDE_ITEM_CNT" val="3"/>
  <p:tag name="KSO_WM_SLIDE_INDEX" val="21"/>
  <p:tag name="KSO_WM_TAG_VERSION" val="1.0"/>
  <p:tag name="KSO_WM_BEAUTIFY_FLAG" val="#wm#"/>
  <p:tag name="KSO_WM_TEMPLATE_CATEGORY" val="custom"/>
  <p:tag name="KSO_WM_TEMPLATE_INDEX" val="20204120"/>
  <p:tag name="KSO_WM_SLIDE_TYPE" val="text"/>
  <p:tag name="KSO_WM_SLIDE_SUBTYPE" val="diag"/>
  <p:tag name="KSO_WM_SLIDE_SIZE" val="591.25*179.75"/>
  <p:tag name="KSO_WM_SLIDE_POSITION" val="184.9*213.1"/>
  <p:tag name="KSO_WM_DIAGRAM_GROUP_CODE" val="l1-3"/>
  <p:tag name="KSO_WM_SLIDE_DIAGTYPE" val="l"/>
  <p:tag name="KSO_WM_SLIDE_LAYOUT" val="i_z_l"/>
  <p:tag name="KSO_WM_SLIDE_LAYOUT_CNT" val="1_2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12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5、17、21、24、25、26、27、30、33、38、4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6">
      <a:dk1>
        <a:srgbClr val="000000"/>
      </a:dk1>
      <a:lt1>
        <a:srgbClr val="FFFFFF"/>
      </a:lt1>
      <a:dk2>
        <a:srgbClr val="EFEAEB"/>
      </a:dk2>
      <a:lt2>
        <a:srgbClr val="FCFBFB"/>
      </a:lt2>
      <a:accent1>
        <a:srgbClr val="CD5A7C"/>
      </a:accent1>
      <a:accent2>
        <a:srgbClr val="A26DC9"/>
      </a:accent2>
      <a:accent3>
        <a:srgbClr val="568CFF"/>
      </a:accent3>
      <a:accent4>
        <a:srgbClr val="21ADF7"/>
      </a:accent4>
      <a:accent5>
        <a:srgbClr val="22C3B5"/>
      </a:accent5>
      <a:accent6>
        <a:srgbClr val="59CC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1183</Words>
  <Application>Microsoft Office PowerPoint</Application>
  <PresentationFormat>全屏显示(16:9)</PresentationFormat>
  <Paragraphs>220</Paragraphs>
  <Slides>31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等线</vt:lpstr>
      <vt:lpstr>方正姚体</vt:lpstr>
      <vt:lpstr>汉仪尚巍手书W</vt:lpstr>
      <vt:lpstr>黑体</vt:lpstr>
      <vt:lpstr>华文隶书</vt:lpstr>
      <vt:lpstr>华文新魏</vt:lpstr>
      <vt:lpstr>楷体</vt:lpstr>
      <vt:lpstr>楷体_GB2312</vt:lpstr>
      <vt:lpstr>隶书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1_Office 主题​​</vt:lpstr>
      <vt:lpstr>默认设计模板</vt:lpstr>
      <vt:lpstr>1_默认设计模板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57015</dc:creator>
  <cp:lastModifiedBy>会玲 郭</cp:lastModifiedBy>
  <cp:revision>211</cp:revision>
  <dcterms:created xsi:type="dcterms:W3CDTF">2020-02-27T15:14:00Z</dcterms:created>
  <dcterms:modified xsi:type="dcterms:W3CDTF">2020-03-25T11:27:47Z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